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9" r:id="rId4"/>
    <p:sldId id="271" r:id="rId5"/>
    <p:sldId id="273" r:id="rId6"/>
    <p:sldId id="260" r:id="rId7"/>
    <p:sldId id="266" r:id="rId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1A47"/>
    <a:srgbClr val="7AB51D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FA12F-DA26-4965-96FE-C971BE6DB8DA}" type="datetimeFigureOut">
              <a:rPr lang="cs-CZ" smtClean="0"/>
              <a:t>8.1.2018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2E5E-A36C-48B3-8992-406F3BCC10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44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8.1.2018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54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8.1.2018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11560" y="5589240"/>
            <a:ext cx="7921625" cy="864096"/>
          </a:xfrm>
        </p:spPr>
        <p:txBody>
          <a:bodyPr>
            <a:normAutofit/>
          </a:bodyPr>
          <a:lstStyle/>
          <a:p>
            <a:r>
              <a:rPr lang="cs-CZ" sz="2800" b="1" dirty="0"/>
              <a:t>d</a:t>
            </a:r>
            <a:r>
              <a:rPr lang="cs-CZ" sz="2800" b="1" dirty="0" smtClean="0"/>
              <a:t>oc. PhDr. Soňa Jandová, Ph.D.  / 11. </a:t>
            </a:r>
            <a:r>
              <a:rPr lang="cs-CZ" sz="2800" b="1" dirty="0"/>
              <a:t>1</a:t>
            </a:r>
            <a:r>
              <a:rPr lang="cs-CZ" sz="2800" b="1" dirty="0" smtClean="0"/>
              <a:t>. 2018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40960" cy="44644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b="1" dirty="0" smtClean="0"/>
              <a:t>Program </a:t>
            </a:r>
            <a:r>
              <a:rPr lang="cs-CZ" sz="2700" b="1" dirty="0" smtClean="0"/>
              <a:t>na podporu vzájemné spolupráce vysokých škol</a:t>
            </a:r>
            <a:br>
              <a:rPr lang="cs-CZ" sz="2700" b="1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Název projektu: </a:t>
            </a:r>
            <a:r>
              <a:rPr lang="cs-CZ" sz="2700" b="1" dirty="0"/>
              <a:t>CRP 12098 </a:t>
            </a:r>
            <a:r>
              <a:rPr lang="cs-CZ" sz="2700" dirty="0" smtClean="0"/>
              <a:t> </a:t>
            </a: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smtClean="0"/>
              <a:t>Podpora internacionalizace a atraktivity vysokoškolského vzdělávání v severovýchodních Čechách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40491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>
                <a:latin typeface="Myriad Pro" pitchFamily="34" charset="0"/>
              </a:rPr>
              <a:t>CRP 2017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11. 01. 2018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93610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Zapojené instituce</a:t>
            </a:r>
            <a:endParaRPr lang="cs-CZ" sz="3200" b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750" y="1700683"/>
            <a:ext cx="8064500" cy="439261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7E1A47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Technická univerzita v Liberci</a:t>
            </a:r>
          </a:p>
          <a:p>
            <a:pPr marL="444500" indent="0">
              <a:buClr>
                <a:srgbClr val="7E1A47"/>
              </a:buClr>
            </a:pPr>
            <a:r>
              <a:rPr lang="cs-CZ" sz="2400" dirty="0" smtClean="0"/>
              <a:t>hlavní řešitel </a:t>
            </a:r>
            <a:r>
              <a:rPr lang="cs-CZ" sz="2400" b="1" dirty="0" smtClean="0"/>
              <a:t>doc. PhDr. Soňa Jandová, Ph.D.</a:t>
            </a:r>
          </a:p>
          <a:p>
            <a:pPr marL="444500" indent="0">
              <a:buClr>
                <a:srgbClr val="7E1A47"/>
              </a:buClr>
            </a:pPr>
            <a:r>
              <a:rPr lang="cs-CZ" sz="2400" i="1" dirty="0" smtClean="0"/>
              <a:t>prorektorka pro vnější vztahy</a:t>
            </a:r>
          </a:p>
          <a:p>
            <a:pPr marL="457200" indent="-457200">
              <a:buClr>
                <a:srgbClr val="7E1A47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Univerzita Pardubice</a:t>
            </a:r>
          </a:p>
          <a:p>
            <a:pPr marL="0" indent="444500">
              <a:buClr>
                <a:srgbClr val="7E1A47"/>
              </a:buClr>
              <a:tabLst>
                <a:tab pos="444500" algn="l"/>
              </a:tabLst>
            </a:pPr>
            <a:r>
              <a:rPr lang="cs-CZ" sz="2400" dirty="0" smtClean="0"/>
              <a:t>řešitel </a:t>
            </a:r>
            <a:r>
              <a:rPr lang="cs-CZ" sz="2400" b="1" dirty="0" smtClean="0"/>
              <a:t>doc</a:t>
            </a:r>
            <a:r>
              <a:rPr lang="cs-CZ" sz="2400" b="1" dirty="0"/>
              <a:t>. PaedDr. Jana </a:t>
            </a:r>
            <a:r>
              <a:rPr lang="cs-CZ" sz="2400" b="1" dirty="0" err="1"/>
              <a:t>Kubanová</a:t>
            </a:r>
            <a:r>
              <a:rPr lang="cs-CZ" sz="2400" b="1" dirty="0"/>
              <a:t>, CSc</a:t>
            </a:r>
            <a:r>
              <a:rPr lang="cs-CZ" sz="2400" b="1" dirty="0" smtClean="0"/>
              <a:t>.</a:t>
            </a:r>
          </a:p>
          <a:p>
            <a:pPr marL="0" indent="444500">
              <a:buClr>
                <a:srgbClr val="7E1A47"/>
              </a:buClr>
              <a:tabLst>
                <a:tab pos="444500" algn="l"/>
              </a:tabLst>
            </a:pPr>
            <a:r>
              <a:rPr lang="cs-CZ" sz="2400" i="1" dirty="0"/>
              <a:t>p</a:t>
            </a:r>
            <a:r>
              <a:rPr lang="cs-CZ" sz="2400" i="1" dirty="0" smtClean="0"/>
              <a:t>rorektorka pro vzdělávání a záležitosti studentů</a:t>
            </a:r>
          </a:p>
          <a:p>
            <a:pPr marL="457200" indent="-457200">
              <a:buClr>
                <a:srgbClr val="7E1A47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Univerzita Hradec Králové</a:t>
            </a:r>
          </a:p>
          <a:p>
            <a:pPr marL="444500" indent="0">
              <a:buClr>
                <a:srgbClr val="7E1A47"/>
              </a:buClr>
            </a:pPr>
            <a:r>
              <a:rPr lang="cs-CZ" sz="2400" dirty="0" smtClean="0"/>
              <a:t>řešitel </a:t>
            </a:r>
            <a:r>
              <a:rPr lang="cs-CZ" sz="2400" b="1" dirty="0" smtClean="0"/>
              <a:t>Mgr</a:t>
            </a:r>
            <a:r>
              <a:rPr lang="cs-CZ" sz="2400" b="1" dirty="0"/>
              <a:t>. </a:t>
            </a:r>
            <a:r>
              <a:rPr lang="cs-CZ" sz="2400" b="1" dirty="0" smtClean="0"/>
              <a:t>Karel Kouba, </a:t>
            </a:r>
            <a:r>
              <a:rPr lang="cs-CZ" sz="2400" b="1" dirty="0"/>
              <a:t>Ph.D</a:t>
            </a:r>
            <a:r>
              <a:rPr lang="cs-CZ" sz="2400" b="1" dirty="0" smtClean="0"/>
              <a:t>.</a:t>
            </a:r>
          </a:p>
          <a:p>
            <a:pPr marL="444500" indent="0">
              <a:buClr>
                <a:srgbClr val="7E1A47"/>
              </a:buClr>
            </a:pPr>
            <a:r>
              <a:rPr lang="cs-CZ" sz="2400" i="1" dirty="0"/>
              <a:t>p</a:t>
            </a:r>
            <a:r>
              <a:rPr lang="cs-CZ" sz="2400" i="1" dirty="0" smtClean="0"/>
              <a:t>rorektor pro zahraniční styky</a:t>
            </a:r>
          </a:p>
        </p:txBody>
      </p:sp>
    </p:spTree>
    <p:extLst>
      <p:ext uri="{BB962C8B-B14F-4D97-AF65-F5344CB8AC3E}">
        <p14:creationId xmlns:p14="http://schemas.microsoft.com/office/powerpoint/2010/main" val="279536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7920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Cíle projektu</a:t>
            </a:r>
            <a:endParaRPr lang="cs-CZ" sz="3200" b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750" y="1268760"/>
            <a:ext cx="8424738" cy="4968677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7E1A47"/>
              </a:buClr>
            </a:pPr>
            <a:r>
              <a:rPr lang="cs-CZ" sz="1900" b="1" dirty="0" smtClean="0"/>
              <a:t>1. Společná propagace studijních programů na veletrzích vzdělávání a na zahraničních institucích</a:t>
            </a:r>
          </a:p>
          <a:p>
            <a:pPr marL="0" lvl="1" indent="0">
              <a:buClr>
                <a:srgbClr val="7E1A47"/>
              </a:buClr>
              <a:buNone/>
            </a:pPr>
            <a:r>
              <a:rPr lang="cs-CZ" sz="1900" dirty="0" smtClean="0"/>
              <a:t>Cíl splněn – účast TUL na 7 veletrzích vzdělávání v zahraničí, prezentace TUL na více než 15 zahraničních univerzitách</a:t>
            </a:r>
          </a:p>
          <a:p>
            <a:pPr marL="0" indent="0">
              <a:buClr>
                <a:srgbClr val="7E1A47"/>
              </a:buClr>
            </a:pPr>
            <a:r>
              <a:rPr lang="cs-CZ" sz="1900" b="1" dirty="0" smtClean="0"/>
              <a:t>2. Inovace a rozšíření propagačních materiálů TUL</a:t>
            </a:r>
          </a:p>
          <a:p>
            <a:pPr marL="0" indent="0">
              <a:buClr>
                <a:srgbClr val="7E1A47"/>
              </a:buClr>
            </a:pPr>
            <a:r>
              <a:rPr lang="cs-CZ" sz="1900" dirty="0" smtClean="0"/>
              <a:t>Cíl byl splněn – vznikly nové propagační materiály TUL.</a:t>
            </a:r>
          </a:p>
          <a:p>
            <a:pPr marL="0" indent="0">
              <a:buClr>
                <a:srgbClr val="7E1A47"/>
              </a:buClr>
            </a:pPr>
            <a:r>
              <a:rPr lang="cs-CZ" sz="1900" b="1" dirty="0"/>
              <a:t>3. Aktualizace online informací o studiu pro zájemce ze zahraničí</a:t>
            </a:r>
          </a:p>
          <a:p>
            <a:pPr marL="0" indent="0">
              <a:buClr>
                <a:srgbClr val="990033"/>
              </a:buClr>
            </a:pPr>
            <a:r>
              <a:rPr lang="cs-CZ" sz="1900" dirty="0"/>
              <a:t>Cíl byl splněn.</a:t>
            </a:r>
          </a:p>
          <a:p>
            <a:pPr marL="0" indent="0">
              <a:buClr>
                <a:srgbClr val="990033"/>
              </a:buClr>
            </a:pPr>
            <a:r>
              <a:rPr lang="cs-CZ" sz="1900" dirty="0"/>
              <a:t>Informace na portálu: educations.com, http://www.educations.com/study-abroad/technical-univesity-of-liberec</a:t>
            </a:r>
          </a:p>
          <a:p>
            <a:pPr marL="0" indent="0">
              <a:buClr>
                <a:srgbClr val="990033"/>
              </a:buClr>
            </a:pPr>
            <a:r>
              <a:rPr lang="cs-CZ" sz="1900" dirty="0" err="1"/>
              <a:t>Facebook</a:t>
            </a:r>
            <a:r>
              <a:rPr lang="cs-CZ" sz="1900" dirty="0"/>
              <a:t> TUL.</a:t>
            </a:r>
          </a:p>
          <a:p>
            <a:pPr marL="0" indent="0">
              <a:buClr>
                <a:srgbClr val="990033"/>
              </a:buClr>
            </a:pPr>
            <a:r>
              <a:rPr lang="cs-CZ" sz="1900" dirty="0"/>
              <a:t>Další online aktualizace </a:t>
            </a:r>
            <a:r>
              <a:rPr lang="cs-CZ" sz="1900" dirty="0" smtClean="0"/>
              <a:t>TUL:</a:t>
            </a:r>
          </a:p>
          <a:p>
            <a:pPr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cs-CZ" sz="1900" dirty="0" err="1" smtClean="0"/>
              <a:t>LinkedIn</a:t>
            </a:r>
            <a:endParaRPr lang="cs-CZ" sz="1900" dirty="0" smtClean="0"/>
          </a:p>
          <a:p>
            <a:pPr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cs-CZ" sz="1900" dirty="0" err="1" smtClean="0"/>
              <a:t>Research</a:t>
            </a:r>
            <a:r>
              <a:rPr lang="cs-CZ" sz="1900" dirty="0" smtClean="0"/>
              <a:t> </a:t>
            </a:r>
            <a:r>
              <a:rPr lang="cs-CZ" sz="1900" dirty="0" err="1" smtClean="0"/>
              <a:t>Gate</a:t>
            </a:r>
            <a:endParaRPr lang="cs-CZ" sz="1900" dirty="0" smtClean="0"/>
          </a:p>
          <a:p>
            <a:pPr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cs-CZ" sz="1900" dirty="0" smtClean="0"/>
              <a:t>Instagram.com</a:t>
            </a:r>
            <a:endParaRPr lang="cs-CZ" sz="1900" dirty="0"/>
          </a:p>
          <a:p>
            <a:pPr marL="0" indent="0">
              <a:buClr>
                <a:srgbClr val="990033"/>
              </a:buClr>
            </a:pPr>
            <a:r>
              <a:rPr lang="cs-CZ" sz="1900" dirty="0"/>
              <a:t>Do anglického jazyka byly přeloženy klíčové zákony a dokumenty TUL spojené se studijní agendou.</a:t>
            </a:r>
          </a:p>
          <a:p>
            <a:pPr marL="444500" indent="0">
              <a:buClr>
                <a:srgbClr val="7E1A47"/>
              </a:buClr>
            </a:pPr>
            <a:endParaRPr lang="cs-CZ" sz="2400" dirty="0" smtClean="0"/>
          </a:p>
          <a:p>
            <a:pPr marL="0" indent="0">
              <a:buClr>
                <a:srgbClr val="990033"/>
              </a:buClr>
            </a:pPr>
            <a:endParaRPr lang="cs-CZ" dirty="0"/>
          </a:p>
        </p:txBody>
      </p:sp>
      <p:sp>
        <p:nvSpPr>
          <p:cNvPr id="5" name="TextovéPole 1"/>
          <p:cNvSpPr txBox="1">
            <a:spLocks noChangeArrowheads="1"/>
          </p:cNvSpPr>
          <p:nvPr/>
        </p:nvSpPr>
        <p:spPr bwMode="auto">
          <a:xfrm>
            <a:off x="468313" y="6440491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>
                <a:latin typeface="Myriad Pro" pitchFamily="34" charset="0"/>
              </a:rPr>
              <a:t>CRP 2017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11. 01. 2018</a:t>
            </a:r>
            <a:endParaRPr lang="cs-CZ" sz="1000" b="1" dirty="0">
              <a:latin typeface="Myriad Pro" pitchFamily="34" charset="0"/>
            </a:endParaRPr>
          </a:p>
        </p:txBody>
      </p:sp>
      <p:pic>
        <p:nvPicPr>
          <p:cNvPr id="2050" name="Picture 2" descr="F:\zaloha_HD\Obrázky_fotky\2017\08_2017_Thajsko\pracovni TUL\P8140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800" y="4005064"/>
            <a:ext cx="2840680" cy="159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750" y="1052611"/>
            <a:ext cx="8352730" cy="5472733"/>
          </a:xfrm>
        </p:spPr>
        <p:txBody>
          <a:bodyPr>
            <a:normAutofit/>
          </a:bodyPr>
          <a:lstStyle/>
          <a:p>
            <a:pPr marL="0" indent="0">
              <a:buClr>
                <a:srgbClr val="7E1A47"/>
              </a:buClr>
            </a:pPr>
            <a:r>
              <a:rPr lang="cs-CZ" sz="1800" b="1" dirty="0" smtClean="0"/>
              <a:t>4. Zvyšování kvality výuky ve studijních programech akreditovaných v anglickém jazyce na TUL, sdílení využití potřebných infrastruktur  s UHK a UPA</a:t>
            </a:r>
          </a:p>
          <a:p>
            <a:pPr marL="0" indent="0">
              <a:buClr>
                <a:srgbClr val="7E1A47"/>
              </a:buClr>
            </a:pPr>
            <a:r>
              <a:rPr lang="cs-CZ" sz="1800" dirty="0" smtClean="0"/>
              <a:t>Cíl </a:t>
            </a:r>
            <a:r>
              <a:rPr lang="cs-CZ" sz="1800" dirty="0"/>
              <a:t>byl </a:t>
            </a:r>
            <a:r>
              <a:rPr lang="cs-CZ" sz="1800" dirty="0" smtClean="0"/>
              <a:t>splněn.</a:t>
            </a:r>
          </a:p>
          <a:p>
            <a:pPr marL="0" indent="0">
              <a:buClr>
                <a:srgbClr val="7E1A47"/>
              </a:buClr>
            </a:pPr>
            <a:r>
              <a:rPr lang="cs-CZ" sz="1800" dirty="0" smtClean="0"/>
              <a:t>Používán byl souhrnný přehled o akreditovaných studijních programech v anglickém jazyce – společný pro TUL, UHK, UPA.</a:t>
            </a:r>
          </a:p>
          <a:p>
            <a:pPr marL="0" indent="0">
              <a:buClr>
                <a:srgbClr val="7E1A47"/>
              </a:buClr>
            </a:pPr>
            <a:r>
              <a:rPr lang="cs-CZ" sz="1800" b="1" dirty="0" smtClean="0"/>
              <a:t>5. Aktivní spolupráce se zahraničními agenty orientovanými na nábor zahraničních studentů </a:t>
            </a:r>
          </a:p>
          <a:p>
            <a:pPr marL="0" indent="0">
              <a:buClr>
                <a:srgbClr val="7E1A47"/>
              </a:buClr>
            </a:pPr>
            <a:r>
              <a:rPr lang="cs-CZ" sz="1800" dirty="0" smtClean="0"/>
              <a:t>Cíl </a:t>
            </a:r>
            <a:r>
              <a:rPr lang="cs-CZ" sz="1800" dirty="0"/>
              <a:t>byl </a:t>
            </a:r>
            <a:r>
              <a:rPr lang="cs-CZ" sz="1800" dirty="0" smtClean="0"/>
              <a:t>splněn – především Indie</a:t>
            </a:r>
          </a:p>
          <a:p>
            <a:pPr marL="0" indent="0">
              <a:buClr>
                <a:srgbClr val="7E1A47"/>
              </a:buClr>
            </a:pPr>
            <a:r>
              <a:rPr lang="cs-CZ" sz="1800" b="1" dirty="0" smtClean="0"/>
              <a:t>6. </a:t>
            </a:r>
            <a:r>
              <a:rPr lang="cs-CZ" sz="1800" b="1" dirty="0"/>
              <a:t>Zvýšení jazykových kompetencí nejvyššího managementu univerzit účastí na jazykových kurzech doma i v </a:t>
            </a:r>
            <a:r>
              <a:rPr lang="cs-CZ" sz="1800" b="1" dirty="0" smtClean="0"/>
              <a:t>zahraničí</a:t>
            </a:r>
            <a:r>
              <a:rPr lang="cs-CZ" sz="1800" dirty="0" smtClean="0"/>
              <a:t>.</a:t>
            </a:r>
          </a:p>
          <a:p>
            <a:pPr marL="0" indent="0">
              <a:buClr>
                <a:srgbClr val="7E1A47"/>
              </a:buClr>
            </a:pPr>
            <a:r>
              <a:rPr lang="cs-CZ" sz="1800" dirty="0" smtClean="0"/>
              <a:t>Cíl byl splněn.</a:t>
            </a:r>
          </a:p>
          <a:p>
            <a:pPr marL="0" indent="0">
              <a:buClr>
                <a:srgbClr val="7E1A47"/>
              </a:buClr>
            </a:pPr>
            <a:r>
              <a:rPr lang="cs-CZ" sz="1800" dirty="0" smtClean="0"/>
              <a:t>Účast </a:t>
            </a:r>
            <a:r>
              <a:rPr lang="cs-CZ" sz="1800" dirty="0"/>
              <a:t>3 členů managementu na jazykových kurzech (2 v zahraničí, 1 v ČR</a:t>
            </a:r>
            <a:r>
              <a:rPr lang="cs-CZ" sz="1800" dirty="0" smtClean="0"/>
              <a:t>)</a:t>
            </a:r>
          </a:p>
          <a:p>
            <a:pPr marL="0" indent="0">
              <a:buClr>
                <a:srgbClr val="7E1A47"/>
              </a:buClr>
            </a:pPr>
            <a:endParaRPr lang="cs-CZ" sz="1800" dirty="0"/>
          </a:p>
          <a:p>
            <a:pPr marL="444500" indent="0">
              <a:buClr>
                <a:srgbClr val="990033"/>
              </a:buClr>
            </a:pPr>
            <a:endParaRPr lang="cs-CZ" sz="2000" dirty="0"/>
          </a:p>
          <a:p>
            <a:pPr marL="444500" indent="0">
              <a:buClr>
                <a:srgbClr val="990033"/>
              </a:buClr>
            </a:pPr>
            <a:endParaRPr lang="cs-CZ" sz="2000" dirty="0" smtClean="0"/>
          </a:p>
          <a:p>
            <a:pPr marL="0" indent="0">
              <a:buClr>
                <a:srgbClr val="990033"/>
              </a:buClr>
            </a:pPr>
            <a:endParaRPr lang="cs-CZ" dirty="0" smtClean="0"/>
          </a:p>
          <a:p>
            <a:pPr marL="0" indent="0">
              <a:buClr>
                <a:srgbClr val="990033"/>
              </a:buClr>
            </a:pPr>
            <a:endParaRPr lang="cs-CZ" dirty="0"/>
          </a:p>
          <a:p>
            <a:pPr marL="457200" indent="-457200">
              <a:buClr>
                <a:srgbClr val="990033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40491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>
                <a:latin typeface="Myriad Pro" pitchFamily="34" charset="0"/>
              </a:rPr>
              <a:t>CRP 2017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11. 01. 2018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40321" y="980728"/>
            <a:ext cx="8424167" cy="5616624"/>
          </a:xfrm>
        </p:spPr>
        <p:txBody>
          <a:bodyPr>
            <a:normAutofit/>
          </a:bodyPr>
          <a:lstStyle/>
          <a:p>
            <a:pPr marL="0" indent="0">
              <a:buClr>
                <a:srgbClr val="7E1A47"/>
              </a:buClr>
            </a:pPr>
            <a:r>
              <a:rPr lang="cs-CZ" sz="1800" b="1" dirty="0" smtClean="0"/>
              <a:t>7. Podpora adaptace přijíždějících studentů na české kulturní a jazykové prostředí</a:t>
            </a:r>
          </a:p>
          <a:p>
            <a:pPr marL="0" indent="0">
              <a:buClr>
                <a:srgbClr val="990033"/>
              </a:buClr>
            </a:pPr>
            <a:r>
              <a:rPr lang="cs-CZ" sz="1800" dirty="0" smtClean="0"/>
              <a:t>Cíl byl splněn.</a:t>
            </a:r>
          </a:p>
          <a:p>
            <a:pPr marL="0" indent="0">
              <a:buClr>
                <a:srgbClr val="990033"/>
              </a:buClr>
            </a:pPr>
            <a:r>
              <a:rPr lang="cs-CZ" sz="1800" dirty="0" smtClean="0"/>
              <a:t>Přijíždějící zahraniční studenti se účastnili kurzů českého jazyka.</a:t>
            </a:r>
          </a:p>
          <a:p>
            <a:pPr marL="0" indent="0">
              <a:buClr>
                <a:srgbClr val="990033"/>
              </a:buClr>
            </a:pPr>
            <a:r>
              <a:rPr lang="cs-CZ" sz="1800" dirty="0" smtClean="0"/>
              <a:t>Byl uspořádán International </a:t>
            </a:r>
            <a:r>
              <a:rPr lang="cs-CZ" sz="1800" dirty="0" err="1" smtClean="0"/>
              <a:t>Day</a:t>
            </a:r>
            <a:r>
              <a:rPr lang="cs-CZ" sz="1800" dirty="0" smtClean="0"/>
              <a:t>, </a:t>
            </a:r>
            <a:r>
              <a:rPr lang="cs-CZ" sz="1800" dirty="0" err="1" smtClean="0"/>
              <a:t>Orientation</a:t>
            </a:r>
            <a:r>
              <a:rPr lang="cs-CZ" sz="1800" dirty="0" smtClean="0"/>
              <a:t> </a:t>
            </a:r>
            <a:r>
              <a:rPr lang="cs-CZ" sz="1800" dirty="0" err="1" smtClean="0"/>
              <a:t>Week</a:t>
            </a:r>
            <a:r>
              <a:rPr lang="cs-CZ" sz="1800" dirty="0" smtClean="0"/>
              <a:t>, </a:t>
            </a:r>
            <a:r>
              <a:rPr lang="cs-CZ" sz="1800" dirty="0" err="1" smtClean="0"/>
              <a:t>Welcome</a:t>
            </a:r>
            <a:r>
              <a:rPr lang="cs-CZ" sz="1800" dirty="0" smtClean="0"/>
              <a:t> </a:t>
            </a:r>
            <a:r>
              <a:rPr lang="cs-CZ" sz="1800" dirty="0" err="1" smtClean="0"/>
              <a:t>Days</a:t>
            </a:r>
            <a:endParaRPr lang="cs-CZ" sz="1800" dirty="0" smtClean="0"/>
          </a:p>
          <a:p>
            <a:pPr marL="0" indent="0">
              <a:buClr>
                <a:srgbClr val="990033"/>
              </a:buClr>
            </a:pPr>
            <a:r>
              <a:rPr lang="cs-CZ" sz="1800" b="1" dirty="0" smtClean="0"/>
              <a:t>8. Udržování již započatých forem spolupráce se zahraničními univerzitami</a:t>
            </a:r>
          </a:p>
          <a:p>
            <a:pPr marL="0" indent="0">
              <a:buClr>
                <a:srgbClr val="990033"/>
              </a:buClr>
            </a:pPr>
            <a:r>
              <a:rPr lang="cs-CZ" sz="1800" dirty="0" smtClean="0"/>
              <a:t>Cíl byl splněn.</a:t>
            </a:r>
          </a:p>
          <a:p>
            <a:pPr marL="0" indent="0">
              <a:buClr>
                <a:srgbClr val="990033"/>
              </a:buClr>
            </a:pPr>
            <a:r>
              <a:rPr lang="cs-CZ" sz="1800" dirty="0" smtClean="0"/>
              <a:t>Organizace společné mezinárodní konference ICAME s nejlepší malajskou univerzitou University </a:t>
            </a:r>
            <a:r>
              <a:rPr lang="cs-CZ" sz="1800" dirty="0" err="1" smtClean="0"/>
              <a:t>of</a:t>
            </a:r>
            <a:r>
              <a:rPr lang="cs-CZ" sz="1800" dirty="0" smtClean="0"/>
              <a:t> Technology </a:t>
            </a:r>
            <a:r>
              <a:rPr lang="cs-CZ" sz="1800" dirty="0" err="1" smtClean="0"/>
              <a:t>Mara</a:t>
            </a:r>
            <a:r>
              <a:rPr lang="cs-CZ" sz="1800" dirty="0" smtClean="0"/>
              <a:t>, výměna </a:t>
            </a:r>
            <a:r>
              <a:rPr lang="cs-CZ" sz="1800" dirty="0" smtClean="0"/>
              <a:t>studentů; členství v ASEA </a:t>
            </a:r>
            <a:r>
              <a:rPr lang="cs-CZ" sz="1800" dirty="0" err="1" smtClean="0"/>
              <a:t>Uninet</a:t>
            </a:r>
            <a:endParaRPr lang="cs-CZ" sz="1800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40491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>
                <a:latin typeface="Myriad Pro" pitchFamily="34" charset="0"/>
              </a:rPr>
              <a:t>CRP 2017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11. 01. 2018</a:t>
            </a:r>
            <a:endParaRPr lang="cs-CZ" sz="1000" b="1" dirty="0">
              <a:latin typeface="Myriad Pro" pitchFamily="34" charset="0"/>
            </a:endParaRPr>
          </a:p>
        </p:txBody>
      </p:sp>
      <p:pic>
        <p:nvPicPr>
          <p:cNvPr id="1026" name="Picture 2" descr="F:\zaloha_HD\Obrázky_fotky\2017\08_2017_Thajsko\pracovni TUL\P81603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149080"/>
            <a:ext cx="3337120" cy="187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5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100811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Fotografie z veletrhů</a:t>
            </a:r>
            <a:endParaRPr lang="cs-CZ" sz="3200" b="1" dirty="0"/>
          </a:p>
        </p:txBody>
      </p:sp>
      <p:sp>
        <p:nvSpPr>
          <p:cNvPr id="8" name="TextovéPole 1"/>
          <p:cNvSpPr txBox="1">
            <a:spLocks noChangeArrowheads="1"/>
          </p:cNvSpPr>
          <p:nvPr/>
        </p:nvSpPr>
        <p:spPr bwMode="auto">
          <a:xfrm>
            <a:off x="468313" y="6440491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>
                <a:latin typeface="Myriad Pro" pitchFamily="34" charset="0"/>
              </a:rPr>
              <a:t>CRP 2017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11. 01. 2018</a:t>
            </a:r>
            <a:endParaRPr lang="cs-CZ" sz="1000" b="1" dirty="0">
              <a:latin typeface="Myriad Pro" pitchFamily="34" charset="0"/>
            </a:endParaRPr>
          </a:p>
        </p:txBody>
      </p:sp>
      <p:pic>
        <p:nvPicPr>
          <p:cNvPr id="3074" name="Picture 2" descr="F:\zaloha_HD\Obrázky_fotky\2017\04_2017_Jizni_Amerika\Jižní_Amerika\Lima_O2.jpg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712" y="1628800"/>
            <a:ext cx="3698576" cy="208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zaloha_HD\Obrázky_fotky\2017\10_Taiwan_Cina\pracovní TUL\PA21083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713" y="4077072"/>
            <a:ext cx="3698575" cy="208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6"/>
          <p:cNvGraphicFramePr>
            <a:graphicFrameLocks/>
          </p:cNvGraphicFramePr>
          <p:nvPr>
            <p:extLst/>
          </p:nvPr>
        </p:nvGraphicFramePr>
        <p:xfrm>
          <a:off x="2051720" y="764704"/>
          <a:ext cx="5355287" cy="55668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84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2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9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96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09977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pc="-15" dirty="0">
                          <a:solidFill>
                            <a:srgbClr val="7E1A47"/>
                          </a:solidFill>
                          <a:effectLst/>
                        </a:rPr>
                        <a:t/>
                      </a:r>
                      <a:br>
                        <a:rPr lang="cs-CZ" sz="1200" b="1" spc="-15" dirty="0">
                          <a:solidFill>
                            <a:srgbClr val="7E1A47"/>
                          </a:solidFill>
                          <a:effectLst/>
                        </a:rPr>
                      </a:br>
                      <a:r>
                        <a:rPr lang="cs-CZ" sz="900" b="1" spc="-15" dirty="0">
                          <a:solidFill>
                            <a:srgbClr val="7E1A47"/>
                          </a:solidFill>
                          <a:effectLst/>
                        </a:rPr>
                        <a:t> </a:t>
                      </a:r>
                      <a:endParaRPr lang="cs-CZ" sz="1000" b="1" spc="-15" dirty="0">
                        <a:solidFill>
                          <a:srgbClr val="7E1A47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pc="-15" dirty="0">
                          <a:solidFill>
                            <a:srgbClr val="7E1A47"/>
                          </a:solidFill>
                          <a:effectLst/>
                        </a:rPr>
                        <a:t>Specifikace čerpání finanční dotace na řešení projektu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pc="-15" dirty="0">
                          <a:solidFill>
                            <a:srgbClr val="7E1A47"/>
                          </a:solidFill>
                          <a:effectLst/>
                        </a:rPr>
                        <a:t>za TUL</a:t>
                      </a:r>
                      <a:endParaRPr lang="cs-CZ" sz="1000" b="1" spc="-15" dirty="0">
                        <a:solidFill>
                          <a:srgbClr val="7E1A47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cap="all" dirty="0">
                          <a:solidFill>
                            <a:srgbClr val="7E1A47"/>
                          </a:solidFill>
                          <a:effectLst/>
                        </a:rPr>
                        <a:t> </a:t>
                      </a:r>
                      <a:endParaRPr lang="cs-CZ" sz="1000" b="1" i="1" dirty="0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498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 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7E1A47"/>
                          </a:solidFill>
                          <a:effectLst/>
                        </a:rPr>
                        <a:t> </a:t>
                      </a:r>
                      <a:endParaRPr lang="cs-CZ" sz="1100" b="1" dirty="0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Přidělená dotace na řešení projektu - ukazatel I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(v tis. Kč)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7E1A47"/>
                          </a:solidFill>
                          <a:effectLst/>
                        </a:rPr>
                        <a:t>Čerpání dotace      (v tis. Kč)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757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>
                          <a:solidFill>
                            <a:srgbClr val="7E1A47"/>
                          </a:solidFill>
                          <a:effectLst/>
                        </a:rPr>
                        <a:t>         1.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7E1A47"/>
                          </a:solidFill>
                          <a:effectLst/>
                        </a:rPr>
                        <a:t>Kapitálové finanční prostředky celkem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 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 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757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1.1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7E1A47"/>
                          </a:solidFill>
                          <a:effectLst/>
                        </a:rPr>
                        <a:t>Dlouhodobý nehmotný majetek (SW, licence)</a:t>
                      </a:r>
                      <a:endParaRPr lang="cs-CZ" sz="1000" b="1" i="1" dirty="0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0</a:t>
                      </a:r>
                      <a:endParaRPr lang="cs-CZ" sz="1000" b="1" i="1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0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757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1.2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7E1A47"/>
                          </a:solidFill>
                          <a:effectLst/>
                        </a:rPr>
                        <a:t>Samostatné věci movité (stroje, zařízení)</a:t>
                      </a:r>
                      <a:endParaRPr lang="cs-CZ" sz="1000" b="1" i="1" dirty="0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0</a:t>
                      </a:r>
                      <a:endParaRPr lang="cs-CZ" sz="1000" b="1" i="1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0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57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1.3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Stavební úpravy</a:t>
                      </a:r>
                      <a:endParaRPr lang="cs-CZ" sz="1000" b="1" i="1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0</a:t>
                      </a:r>
                      <a:endParaRPr lang="cs-CZ" sz="1000" b="1" i="1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0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5327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 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237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>
                          <a:solidFill>
                            <a:srgbClr val="7E1A47"/>
                          </a:solidFill>
                          <a:effectLst/>
                        </a:rPr>
                        <a:t>2.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7E1A47"/>
                          </a:solidFill>
                          <a:effectLst/>
                        </a:rPr>
                        <a:t>Běžné finanční prostředky celkem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 smtClean="0">
                          <a:solidFill>
                            <a:srgbClr val="7E1A47"/>
                          </a:solidFill>
                          <a:effectLst/>
                        </a:rPr>
                        <a:t> 1500</a:t>
                      </a:r>
                      <a:endParaRPr lang="cs-CZ" sz="1100" b="1" dirty="0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 smtClean="0">
                          <a:solidFill>
                            <a:srgbClr val="7E1A47"/>
                          </a:solidFill>
                          <a:effectLst/>
                        </a:rPr>
                        <a:t>1500</a:t>
                      </a:r>
                      <a:endParaRPr lang="cs-CZ" sz="1100" b="1" dirty="0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34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 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7E1A47"/>
                          </a:solidFill>
                          <a:effectLst/>
                        </a:rPr>
                        <a:t>Osobní náklady:</a:t>
                      </a:r>
                      <a:endParaRPr lang="cs-CZ" sz="9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757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2.1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7E1A47"/>
                          </a:solidFill>
                          <a:effectLst/>
                        </a:rPr>
                        <a:t>Mzdy (včetně pohyblivých složek)</a:t>
                      </a:r>
                      <a:endParaRPr lang="cs-CZ" sz="1000" b="1" i="1" dirty="0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9623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2.2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7E1A47"/>
                          </a:solidFill>
                          <a:effectLst/>
                        </a:rPr>
                        <a:t>Odměny dle dohod o pracích konaných mimo pracovní poměr</a:t>
                      </a:r>
                      <a:endParaRPr lang="cs-CZ" sz="1000" b="1" i="1" dirty="0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9984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2.3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7E1A47"/>
                          </a:solidFill>
                          <a:effectLst/>
                        </a:rPr>
                        <a:t>Odvody pojistného na veřejné zdravotní pojištění a pojistného na sociální zabezpečení a příspěvku na státní politiku zaměstnanosti a příděly do sociálního fondu</a:t>
                      </a:r>
                      <a:endParaRPr lang="cs-CZ" sz="1000" b="1" i="1" dirty="0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134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 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7E1A47"/>
                          </a:solidFill>
                          <a:effectLst/>
                        </a:rPr>
                        <a:t>Ostatní:</a:t>
                      </a:r>
                      <a:endParaRPr lang="cs-CZ" sz="1100" b="1" dirty="0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757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2.4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Materiální náklady (včetně drobného majetku)</a:t>
                      </a:r>
                      <a:endParaRPr lang="cs-CZ" sz="1000" b="1" i="1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757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2.5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Služby a náklady nevýrobní </a:t>
                      </a:r>
                      <a:endParaRPr lang="cs-CZ" sz="1000" b="1" i="1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757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2.6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Cestovní náhrady</a:t>
                      </a:r>
                      <a:endParaRPr lang="cs-CZ" sz="1000" b="1" i="1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715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 smtClean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715</a:t>
                      </a:r>
                      <a:endParaRPr lang="cs-CZ" sz="900" b="1" kern="1200" dirty="0">
                        <a:solidFill>
                          <a:srgbClr val="7E1A4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757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2.7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7E1A47"/>
                          </a:solidFill>
                          <a:effectLst/>
                        </a:rPr>
                        <a:t>Stipendia</a:t>
                      </a:r>
                      <a:endParaRPr lang="cs-CZ" sz="1000" b="1" i="1">
                        <a:solidFill>
                          <a:srgbClr val="7E1A47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kern="1200" dirty="0">
                          <a:solidFill>
                            <a:srgbClr val="7E1A4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5327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7E1A47"/>
                          </a:solidFill>
                          <a:effectLst/>
                        </a:rPr>
                        <a:t> </a:t>
                      </a:r>
                      <a:endParaRPr lang="cs-CZ" sz="1100" b="1" dirty="0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171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>
                          <a:solidFill>
                            <a:srgbClr val="7E1A47"/>
                          </a:solidFill>
                          <a:effectLst/>
                        </a:rPr>
                        <a:t>3.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7E1A47"/>
                          </a:solidFill>
                          <a:effectLst/>
                        </a:rPr>
                        <a:t>Celkem běžné a kapitálové finanční prostředky</a:t>
                      </a:r>
                      <a:endParaRPr lang="cs-CZ" sz="1100" b="1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 smtClean="0">
                          <a:solidFill>
                            <a:srgbClr val="7E1A47"/>
                          </a:solidFill>
                          <a:effectLst/>
                        </a:rPr>
                        <a:t>1500</a:t>
                      </a:r>
                      <a:endParaRPr lang="cs-CZ" sz="1100" b="1" dirty="0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 smtClean="0">
                          <a:solidFill>
                            <a:srgbClr val="7E1A47"/>
                          </a:solidFill>
                          <a:effectLst/>
                        </a:rPr>
                        <a:t>1500</a:t>
                      </a:r>
                      <a:endParaRPr lang="cs-CZ" sz="1100" b="1" dirty="0">
                        <a:solidFill>
                          <a:srgbClr val="7E1A47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02" marR="62802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8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l-prezentace-cz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tul-prezentace-cz (1)</Template>
  <TotalTime>993</TotalTime>
  <Words>515</Words>
  <Application>Microsoft Office PowerPoint</Application>
  <PresentationFormat>Předvádění na obrazovce (4:3)</PresentationFormat>
  <Paragraphs>119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tul-prezentace-cz (1)</vt:lpstr>
      <vt:lpstr>  Program na podporu vzájemné spolupráce vysokých škol    Název projektu: CRP 12098   Podpora internacionalizace a atraktivity vysokoškolského vzdělávání v severovýchodních Čechách </vt:lpstr>
      <vt:lpstr>Zapojené instituce</vt:lpstr>
      <vt:lpstr>Cíle projektu</vt:lpstr>
      <vt:lpstr>Prezentace aplikace PowerPoint</vt:lpstr>
      <vt:lpstr>Prezentace aplikace PowerPoint</vt:lpstr>
      <vt:lpstr>Fotografie z veletrhů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KVALITA A RELEVANCE 1.5 Propagace a marketing 1.5.1 Realizace marketingové strategie TUL směrem k cílové skupině zájemců o studium v ČR a v zahraničí</dc:title>
  <dc:creator>bianca.tomiskova</dc:creator>
  <cp:keywords>TUL</cp:keywords>
  <cp:lastModifiedBy>Soňa Jandová</cp:lastModifiedBy>
  <cp:revision>70</cp:revision>
  <cp:lastPrinted>2017-01-16T10:12:47Z</cp:lastPrinted>
  <dcterms:created xsi:type="dcterms:W3CDTF">2015-01-13T09:09:13Z</dcterms:created>
  <dcterms:modified xsi:type="dcterms:W3CDTF">2018-01-08T09:36:22Z</dcterms:modified>
</cp:coreProperties>
</file>