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51D"/>
    <a:srgbClr val="7E1A4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>
      <p:cViewPr varScale="1">
        <p:scale>
          <a:sx n="98" d="100"/>
          <a:sy n="98" d="100"/>
        </p:scale>
        <p:origin x="180" y="90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05.01.2018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04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05.01.2018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  <p:sldLayoutId id="214748374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11188" y="4293096"/>
            <a:ext cx="7921625" cy="622920"/>
          </a:xfrm>
        </p:spPr>
        <p:txBody>
          <a:bodyPr/>
          <a:lstStyle/>
          <a:p>
            <a:r>
              <a:rPr lang="cs-CZ" dirty="0" smtClean="0"/>
              <a:t>Prof. Dr. Ing. Pavel Němeček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188" y="2060848"/>
            <a:ext cx="7921625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PPP!!! VŠ - PARTNERSTVÍ PROJEKTOVÉHO PROSTŘEDÍ</a:t>
            </a:r>
            <a:br>
              <a:rPr lang="cs-CZ" b="1" dirty="0"/>
            </a:br>
            <a:r>
              <a:rPr lang="cs-CZ" b="1" dirty="0"/>
              <a:t>VYSOKÝCH ŠKOL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projektu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cs-CZ" dirty="0" smtClean="0"/>
              <a:t>Období řešení projektu: </a:t>
            </a:r>
          </a:p>
          <a:p>
            <a:r>
              <a:rPr lang="cs-CZ" dirty="0"/>
              <a:t>	</a:t>
            </a:r>
            <a:r>
              <a:rPr lang="cs-CZ" dirty="0" smtClean="0"/>
              <a:t>				1. 1. 2017 – 31. 12. 2017</a:t>
            </a:r>
          </a:p>
          <a:p>
            <a:endParaRPr lang="cs-CZ" dirty="0"/>
          </a:p>
          <a:p>
            <a:r>
              <a:rPr lang="cs-CZ" dirty="0" smtClean="0"/>
              <a:t>Koordinátor projektu:	</a:t>
            </a:r>
          </a:p>
          <a:p>
            <a:r>
              <a:rPr lang="cs-CZ" dirty="0"/>
              <a:t>	</a:t>
            </a:r>
            <a:r>
              <a:rPr lang="cs-CZ" dirty="0" smtClean="0"/>
              <a:t>				Ostravská univerzita</a:t>
            </a:r>
          </a:p>
          <a:p>
            <a:endParaRPr lang="cs-CZ" dirty="0" smtClean="0"/>
          </a:p>
          <a:p>
            <a:r>
              <a:rPr lang="cs-CZ" dirty="0" smtClean="0"/>
              <a:t>Počet zapojených VŠ:									14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projektu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Cíl projektu: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b="1" dirty="0" smtClean="0"/>
              <a:t>Vytvořit aktivní síť </a:t>
            </a:r>
            <a:r>
              <a:rPr lang="cs-CZ" dirty="0" smtClean="0"/>
              <a:t>specifických pracovišť vysokých škol v ČR, které zajišťují servis v oblasti dotačních programů, a </a:t>
            </a:r>
            <a:r>
              <a:rPr lang="cs-CZ" b="1" dirty="0" smtClean="0"/>
              <a:t>posílit odborné kompetence</a:t>
            </a:r>
            <a:r>
              <a:rPr lang="cs-CZ" dirty="0" smtClean="0"/>
              <a:t> pracovníků projektových center</a:t>
            </a:r>
          </a:p>
          <a:p>
            <a:endParaRPr lang="cs-CZ" dirty="0"/>
          </a:p>
          <a:p>
            <a:r>
              <a:rPr lang="cs-CZ" dirty="0" smtClean="0"/>
              <a:t>Dílčí cíle projektu: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Podpořit správné a efektivní plnění požadavků stanovených obecně závaznými právními předpisy a pravidly poskytovatelů dotace ve vazbě na dotační a projektové aktivity.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Umožnit zapojeným VŠ sdílení dobré praxe v oblasti projektové problematiky.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Navázat spolupráci ke sdílení konkrétních kapacit – vzájemné vzdělávání v projektové problematice.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Nastavit efektivní způsob řízení projektového a dotačního managementu na TUL.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039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řešení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Účast TUL na projektových setkáních – celkem 4x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Účast TUL na </a:t>
            </a:r>
            <a:r>
              <a:rPr lang="cs-CZ" dirty="0" err="1" smtClean="0"/>
              <a:t>job-shadowing</a:t>
            </a:r>
            <a:r>
              <a:rPr lang="cs-CZ" dirty="0" smtClean="0"/>
              <a:t> v roli vysílající instituce: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dirty="0" smtClean="0"/>
              <a:t>Ostravská univerzita, termín: 26.-27.9.2017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dirty="0" smtClean="0"/>
              <a:t>Vysoká škola báňská – Technická univerzita Ostrava, termín: 26. 9. 2017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Účast TUL na </a:t>
            </a:r>
            <a:r>
              <a:rPr lang="cs-CZ" dirty="0" err="1" smtClean="0"/>
              <a:t>job-shadowing</a:t>
            </a:r>
            <a:r>
              <a:rPr lang="cs-CZ" dirty="0" smtClean="0"/>
              <a:t> v roli hostitelské instituce: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dirty="0" smtClean="0"/>
              <a:t>Ostravská univerzita, termín: 2.-3.5.2017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dirty="0" smtClean="0"/>
              <a:t>Vysoká škola báňská – Technická univerzita Ostrava, termín: 6.-7.11.2017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Aktivní účast na komunikační platformě – zajištění příspěvků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dirty="0" smtClean="0"/>
              <a:t>Vznik pracovní skupiny k </a:t>
            </a:r>
            <a:r>
              <a:rPr lang="cs-CZ" dirty="0"/>
              <a:t>projektové </a:t>
            </a:r>
            <a:r>
              <a:rPr lang="cs-CZ" dirty="0" smtClean="0"/>
              <a:t>činnosti (rektorátní pracoviště RPV, OPO) a její následná činnost (analýzy </a:t>
            </a:r>
            <a:r>
              <a:rPr lang="cs-CZ" dirty="0"/>
              <a:t>a návrhy změn do vlastní instituce</a:t>
            </a:r>
            <a:r>
              <a:rPr lang="cs-CZ" dirty="0" smtClean="0"/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08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výstupů projektu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775408"/>
              </p:ext>
            </p:extLst>
          </p:nvPr>
        </p:nvGraphicFramePr>
        <p:xfrm>
          <a:off x="1163960" y="2564904"/>
          <a:ext cx="68160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1576796366"/>
                    </a:ext>
                  </a:extLst>
                </a:gridCol>
                <a:gridCol w="2999656">
                  <a:extLst>
                    <a:ext uri="{9D8B030D-6E8A-4147-A177-3AD203B41FA5}">
                      <a16:colId xmlns:a16="http://schemas.microsoft.com/office/drawing/2014/main" val="1341117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Konkrétní</a:t>
                      </a:r>
                      <a:r>
                        <a:rPr lang="cs-CZ" baseline="0" dirty="0" smtClean="0"/>
                        <a:t> výstup</a:t>
                      </a:r>
                      <a:r>
                        <a:rPr lang="cs-CZ" dirty="0" smtClean="0"/>
                        <a:t> projektu - plán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Plnění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446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Projektová setkání – 4x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4x = 100 %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634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Job </a:t>
                      </a:r>
                      <a:r>
                        <a:rPr lang="cs-CZ" dirty="0" err="1" smtClean="0"/>
                        <a:t>shadowing</a:t>
                      </a:r>
                      <a:r>
                        <a:rPr lang="cs-CZ" dirty="0" smtClean="0"/>
                        <a:t> – 2x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4x = 200 %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916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Komunikační on-line</a:t>
                      </a:r>
                      <a:r>
                        <a:rPr lang="cs-CZ" baseline="0" dirty="0" smtClean="0"/>
                        <a:t> platforma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593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Podpoření pracovníci</a:t>
                      </a:r>
                      <a:r>
                        <a:rPr lang="cs-CZ" baseline="0" dirty="0" smtClean="0"/>
                        <a:t> – 7x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22x </a:t>
                      </a:r>
                      <a:r>
                        <a:rPr lang="cs-CZ" dirty="0" smtClean="0"/>
                        <a:t>= 314%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769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podpořených VŠ – 1x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1x</a:t>
                      </a:r>
                      <a:r>
                        <a:rPr lang="cs-CZ" baseline="0" dirty="0" smtClean="0"/>
                        <a:t> = 100 %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383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2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552" y="1772816"/>
            <a:ext cx="8064500" cy="4392613"/>
          </a:xfrm>
        </p:spPr>
        <p:txBody>
          <a:bodyPr>
            <a:normAutofit/>
          </a:bodyPr>
          <a:lstStyle/>
          <a:p>
            <a:r>
              <a:rPr lang="cs-CZ" dirty="0" smtClean="0"/>
              <a:t>Celkem schválený rozpočet – 263 tis. Kč 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1600" dirty="0"/>
              <a:t>Přesun v rozpočtu ve výši 239,62 Kč z </a:t>
            </a:r>
            <a:r>
              <a:rPr lang="cs-CZ" sz="1600" dirty="0" smtClean="0"/>
              <a:t>pojistného </a:t>
            </a:r>
            <a:r>
              <a:rPr lang="cs-CZ" sz="1600" dirty="0"/>
              <a:t>do materiálu z důvodu úspory na </a:t>
            </a:r>
            <a:r>
              <a:rPr lang="cs-CZ" sz="1600" dirty="0" smtClean="0"/>
              <a:t>pojistném</a:t>
            </a:r>
            <a:endParaRPr lang="cs-CZ" sz="1600" dirty="0"/>
          </a:p>
          <a:p>
            <a:endParaRPr 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627185"/>
              </p:ext>
            </p:extLst>
          </p:nvPr>
        </p:nvGraphicFramePr>
        <p:xfrm>
          <a:off x="1259632" y="2852936"/>
          <a:ext cx="636017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057">
                  <a:extLst>
                    <a:ext uri="{9D8B030D-6E8A-4147-A177-3AD203B41FA5}">
                      <a16:colId xmlns:a16="http://schemas.microsoft.com/office/drawing/2014/main" val="2772041801"/>
                    </a:ext>
                  </a:extLst>
                </a:gridCol>
                <a:gridCol w="2120057">
                  <a:extLst>
                    <a:ext uri="{9D8B030D-6E8A-4147-A177-3AD203B41FA5}">
                      <a16:colId xmlns:a16="http://schemas.microsoft.com/office/drawing/2014/main" val="425725812"/>
                    </a:ext>
                  </a:extLst>
                </a:gridCol>
                <a:gridCol w="2120057">
                  <a:extLst>
                    <a:ext uri="{9D8B030D-6E8A-4147-A177-3AD203B41FA5}">
                      <a16:colId xmlns:a16="http://schemas.microsoft.com/office/drawing/2014/main" val="1323824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Položka rozpočtu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Schváleno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Čerpáno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21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Mzdy + odvody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220 tis.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220 tis.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830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Materiál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 tis.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 tis.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58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Cestovné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33 tis.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33 tis.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85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263 tis.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263 tis. Kč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194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22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NÁZEV </a:t>
            </a:r>
            <a:r>
              <a:rPr lang="cs-CZ" sz="900" b="1" dirty="0" smtClean="0">
                <a:latin typeface="Myriad Pro" pitchFamily="34" charset="0"/>
              </a:rPr>
              <a:t>PREZENTACE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DATUM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>
          <a:xfrm>
            <a:off x="539552" y="1772816"/>
            <a:ext cx="8064500" cy="4392613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 smtClean="0"/>
              <a:t>DĚKUJI ZA POZORNOST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895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šablonaPowerPoint2011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tul-prezentace-cz</Template>
  <TotalTime>230</TotalTime>
  <Words>363</Words>
  <Application>Microsoft Office PowerPoint</Application>
  <PresentationFormat>Předvádění na obrazovce (4:3)</PresentationFormat>
  <Paragraphs>73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Wingdings</vt:lpstr>
      <vt:lpstr>EFšablonaPowerPoint2011Cz</vt:lpstr>
      <vt:lpstr>PPP!!! VŠ - PARTNERSTVÍ PROJEKTOVÉHO PROSTŘEDÍ VYSOKÝCH ŠKOL</vt:lpstr>
      <vt:lpstr>Základní informace o projektu</vt:lpstr>
      <vt:lpstr>Základní informace o projektu</vt:lpstr>
      <vt:lpstr>Průběh řešení projektu</vt:lpstr>
      <vt:lpstr>Shrnutí výstupů projektu</vt:lpstr>
      <vt:lpstr>Rozpočet projektu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PPP!!! VŠ - PARTNERSTVÍ PROJEKTOVÉHO PROSTŘEDÍ VYSOKÝCH ŠKOL</dc:title>
  <dc:creator>Lenka Štibrányiová</dc:creator>
  <cp:keywords>TUL</cp:keywords>
  <cp:lastModifiedBy>Lenka Štibrányiová</cp:lastModifiedBy>
  <cp:revision>24</cp:revision>
  <dcterms:created xsi:type="dcterms:W3CDTF">2018-01-04T15:11:52Z</dcterms:created>
  <dcterms:modified xsi:type="dcterms:W3CDTF">2018-01-05T14:35:15Z</dcterms:modified>
</cp:coreProperties>
</file>