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8" r:id="rId1"/>
  </p:sldMasterIdLst>
  <p:notesMasterIdLst>
    <p:notesMasterId r:id="rId10"/>
  </p:notesMasterIdLst>
  <p:sldIdLst>
    <p:sldId id="256" r:id="rId2"/>
    <p:sldId id="257" r:id="rId3"/>
    <p:sldId id="259" r:id="rId4"/>
    <p:sldId id="260" r:id="rId5"/>
    <p:sldId id="262" r:id="rId6"/>
    <p:sldId id="263" r:id="rId7"/>
    <p:sldId id="258" r:id="rId8"/>
    <p:sldId id="261" r:id="rId9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B51D"/>
    <a:srgbClr val="7E1A47"/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23" autoAdjust="0"/>
    <p:restoredTop sz="94660"/>
  </p:normalViewPr>
  <p:slideViewPr>
    <p:cSldViewPr>
      <p:cViewPr varScale="1">
        <p:scale>
          <a:sx n="120" d="100"/>
          <a:sy n="120" d="100"/>
        </p:scale>
        <p:origin x="1164" y="96"/>
      </p:cViewPr>
      <p:guideLst>
        <p:guide orient="horz" pos="2160"/>
        <p:guide pos="38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4E52B96-8F7F-4CBB-B800-51390AB682EC}" type="datetimeFigureOut">
              <a:rPr lang="cs-CZ"/>
              <a:pPr>
                <a:defRPr/>
              </a:pPr>
              <a:t>22.12.2017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D6E96EA-E9FC-4CED-800E-CD7D2F847C8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73885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512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CA9EC83-E084-48D0-9568-8C6C2AD14F59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28909676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6E96EA-E9FC-4CED-800E-CD7D2F847C81}" type="slidenum">
              <a:rPr lang="cs-CZ" smtClean="0"/>
              <a:pPr>
                <a:defRPr/>
              </a:pPr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27988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6E96EA-E9FC-4CED-800E-CD7D2F847C81}" type="slidenum">
              <a:rPr lang="cs-CZ" smtClean="0"/>
              <a:pPr>
                <a:defRPr/>
              </a:pPr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38529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6E96EA-E9FC-4CED-800E-CD7D2F847C81}" type="slidenum">
              <a:rPr lang="cs-CZ" smtClean="0"/>
              <a:pPr>
                <a:defRPr/>
              </a:pPr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10874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6E96EA-E9FC-4CED-800E-CD7D2F847C81}" type="slidenum">
              <a:rPr lang="cs-CZ" smtClean="0"/>
              <a:pPr>
                <a:defRPr/>
              </a:pPr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4699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6E96EA-E9FC-4CED-800E-CD7D2F847C81}" type="slidenum">
              <a:rPr lang="cs-CZ" smtClean="0"/>
              <a:pPr>
                <a:defRPr/>
              </a:pPr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9821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6E96EA-E9FC-4CED-800E-CD7D2F847C81}" type="slidenum">
              <a:rPr lang="cs-CZ" smtClean="0"/>
              <a:pPr>
                <a:defRPr/>
              </a:pPr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70017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6E96EA-E9FC-4CED-800E-CD7D2F847C81}" type="slidenum">
              <a:rPr lang="cs-CZ" smtClean="0"/>
              <a:pPr>
                <a:defRPr/>
              </a:pPr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4935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F8F9B-1931-4F52-AD9E-88EBCF6B3CE2}" type="datetimeFigureOut">
              <a:rPr lang="cs-CZ" smtClean="0"/>
              <a:pPr/>
              <a:t>22.12.2017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A274-92B4-42A2-8855-12FC36CD99B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F8F9B-1931-4F52-AD9E-88EBCF6B3CE2}" type="datetimeFigureOut">
              <a:rPr lang="cs-CZ" smtClean="0"/>
              <a:pPr/>
              <a:t>22.12.2017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A274-92B4-42A2-8855-12FC36CD99B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F8F9B-1931-4F52-AD9E-88EBCF6B3CE2}" type="datetimeFigureOut">
              <a:rPr lang="cs-CZ" smtClean="0"/>
              <a:pPr/>
              <a:t>22.12.2017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A274-92B4-42A2-8855-12FC36CD99B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F8F9B-1931-4F52-AD9E-88EBCF6B3CE2}" type="datetimeFigureOut">
              <a:rPr lang="cs-CZ" smtClean="0"/>
              <a:pPr/>
              <a:t>22.12.2017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A274-92B4-42A2-8855-12FC36CD99B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UL - 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611188" y="3886200"/>
            <a:ext cx="7921625" cy="622920"/>
          </a:xfrm>
        </p:spPr>
        <p:txBody>
          <a:bodyPr/>
          <a:lstStyle>
            <a:lvl1pPr marL="0" indent="0" algn="ctr">
              <a:buNone/>
              <a:defRPr i="1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Klepnutím vložíte Jméno Příjmení </a:t>
            </a:r>
            <a:r>
              <a:rPr lang="en-US" dirty="0" smtClean="0"/>
              <a:t>|</a:t>
            </a:r>
            <a:r>
              <a:rPr lang="cs-CZ" dirty="0" smtClean="0"/>
              <a:t> Datum</a:t>
            </a:r>
            <a:endParaRPr lang="cs-CZ" dirty="0"/>
          </a:p>
        </p:txBody>
      </p:sp>
      <p:sp>
        <p:nvSpPr>
          <p:cNvPr id="7" name="Nadpis 6"/>
          <p:cNvSpPr>
            <a:spLocks noGrp="1"/>
          </p:cNvSpPr>
          <p:nvPr>
            <p:ph type="title" hasCustomPrompt="1"/>
          </p:nvPr>
        </p:nvSpPr>
        <p:spPr>
          <a:xfrm>
            <a:off x="611188" y="2276872"/>
            <a:ext cx="7921625" cy="114300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cs-CZ" dirty="0" smtClean="0"/>
              <a:t>Klepnutím vložíte název prezentace</a:t>
            </a:r>
            <a:endParaRPr lang="cs-CZ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UL -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 hasCustomPrompt="1"/>
          </p:nvPr>
        </p:nvSpPr>
        <p:spPr>
          <a:xfrm>
            <a:off x="539552" y="908720"/>
            <a:ext cx="8064896" cy="72008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cs-CZ" dirty="0" smtClean="0"/>
              <a:t>Klepnutím vložíte nadpis</a:t>
            </a:r>
            <a:endParaRPr lang="cs-CZ" dirty="0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10" hasCustomPrompt="1"/>
          </p:nvPr>
        </p:nvSpPr>
        <p:spPr>
          <a:xfrm>
            <a:off x="539750" y="1844824"/>
            <a:ext cx="8064500" cy="4392613"/>
          </a:xfrm>
        </p:spPr>
        <p:txBody>
          <a:bodyPr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cs-CZ" dirty="0" smtClean="0"/>
              <a:t>Klepnutím vložíte text</a:t>
            </a:r>
            <a:endParaRPr lang="cs-CZ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F8F9B-1931-4F52-AD9E-88EBCF6B3CE2}" type="datetimeFigureOut">
              <a:rPr lang="cs-CZ" smtClean="0"/>
              <a:pPr/>
              <a:t>22.12.2017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A274-92B4-42A2-8855-12FC36CD99B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F8F9B-1931-4F52-AD9E-88EBCF6B3CE2}" type="datetimeFigureOut">
              <a:rPr lang="cs-CZ" smtClean="0"/>
              <a:pPr/>
              <a:t>22.12.2017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A274-92B4-42A2-8855-12FC36CD99B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F8F9B-1931-4F52-AD9E-88EBCF6B3CE2}" type="datetimeFigureOut">
              <a:rPr lang="cs-CZ" smtClean="0"/>
              <a:pPr/>
              <a:t>22.12.2017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A274-92B4-42A2-8855-12FC36CD99B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F8F9B-1931-4F52-AD9E-88EBCF6B3CE2}" type="datetimeFigureOut">
              <a:rPr lang="cs-CZ" smtClean="0"/>
              <a:pPr/>
              <a:t>22.12.2017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A274-92B4-42A2-8855-12FC36CD99B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F8F9B-1931-4F52-AD9E-88EBCF6B3CE2}" type="datetimeFigureOut">
              <a:rPr lang="cs-CZ" smtClean="0"/>
              <a:pPr/>
              <a:t>22.12.2017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A274-92B4-42A2-8855-12FC36CD99B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F8F9B-1931-4F52-AD9E-88EBCF6B3CE2}" type="datetimeFigureOut">
              <a:rPr lang="cs-CZ" smtClean="0"/>
              <a:pPr/>
              <a:t>22.12.2017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A274-92B4-42A2-8855-12FC36CD99B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F8F9B-1931-4F52-AD9E-88EBCF6B3CE2}" type="datetimeFigureOut">
              <a:rPr lang="cs-CZ" smtClean="0"/>
              <a:pPr/>
              <a:t>22.12.2017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A274-92B4-42A2-8855-12FC36CD99B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F8F9B-1931-4F52-AD9E-88EBCF6B3CE2}" type="datetimeFigureOut">
              <a:rPr lang="cs-CZ" smtClean="0"/>
              <a:pPr/>
              <a:t>22.12.2017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A274-92B4-42A2-8855-12FC36CD99B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6F8F9B-1931-4F52-AD9E-88EBCF6B3CE2}" type="datetimeFigureOut">
              <a:rPr lang="cs-CZ" smtClean="0"/>
              <a:pPr/>
              <a:t>22.12.2017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15A274-92B4-42A2-8855-12FC36CD99BC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684" r:id="rId12"/>
    <p:sldLayoutId id="2147483740" r:id="rId13"/>
    <p:sldLayoutId id="2147483741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611560" y="1268760"/>
            <a:ext cx="8424936" cy="4896544"/>
          </a:xfrm>
        </p:spPr>
        <p:txBody>
          <a:bodyPr>
            <a:normAutofit fontScale="25000" lnSpcReduction="20000"/>
          </a:bodyPr>
          <a:lstStyle/>
          <a:p>
            <a:pPr algn="l"/>
            <a:endParaRPr lang="cs-CZ" sz="7200" b="1" dirty="0" smtClean="0"/>
          </a:p>
          <a:p>
            <a:r>
              <a:rPr lang="x-none" sz="7200" b="1" i="0" dirty="0" smtClean="0"/>
              <a:t>Název </a:t>
            </a:r>
            <a:r>
              <a:rPr lang="x-none" sz="7200" b="1" i="0" dirty="0"/>
              <a:t>projektu: </a:t>
            </a:r>
            <a:endParaRPr lang="cs-CZ" sz="7200" b="1" i="0" dirty="0" smtClean="0"/>
          </a:p>
          <a:p>
            <a:r>
              <a:rPr lang="cs-CZ" sz="8000" b="1" i="0" dirty="0" smtClean="0">
                <a:solidFill>
                  <a:schemeClr val="accent6">
                    <a:lumMod val="50000"/>
                  </a:schemeClr>
                </a:solidFill>
              </a:rPr>
              <a:t>Mezinárodní </a:t>
            </a:r>
            <a:r>
              <a:rPr lang="cs-CZ" sz="8000" b="1" i="0" dirty="0">
                <a:solidFill>
                  <a:schemeClr val="accent6">
                    <a:lumMod val="50000"/>
                  </a:schemeClr>
                </a:solidFill>
              </a:rPr>
              <a:t>letní škola vzorování textilií </a:t>
            </a:r>
            <a:r>
              <a:rPr lang="cs-CZ" sz="8000" b="1" i="0" dirty="0" smtClean="0">
                <a:solidFill>
                  <a:schemeClr val="accent6">
                    <a:lumMod val="50000"/>
                  </a:schemeClr>
                </a:solidFill>
              </a:rPr>
              <a:t>2017</a:t>
            </a:r>
          </a:p>
          <a:p>
            <a:r>
              <a:rPr lang="en-GB" sz="11200" b="1" dirty="0">
                <a:solidFill>
                  <a:schemeClr val="accent6">
                    <a:lumMod val="50000"/>
                  </a:schemeClr>
                </a:solidFill>
              </a:rPr>
              <a:t>SAMMER SCHOOL OF </a:t>
            </a:r>
            <a:r>
              <a:rPr lang="en-GB" sz="11200" b="1" dirty="0" smtClean="0">
                <a:solidFill>
                  <a:schemeClr val="accent6">
                    <a:lumMod val="50000"/>
                  </a:schemeClr>
                </a:solidFill>
              </a:rPr>
              <a:t>PATTERNING</a:t>
            </a:r>
            <a:r>
              <a:rPr lang="cs-CZ" sz="11200" b="1" dirty="0" smtClean="0">
                <a:solidFill>
                  <a:schemeClr val="accent6">
                    <a:lumMod val="50000"/>
                  </a:schemeClr>
                </a:solidFill>
              </a:rPr>
              <a:t> 2017</a:t>
            </a:r>
            <a:r>
              <a:rPr lang="en-GB" sz="112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cs-CZ" sz="11200" b="1" i="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cs-CZ" sz="8000" b="1" dirty="0" smtClean="0"/>
          </a:p>
          <a:p>
            <a:pPr algn="l"/>
            <a:endParaRPr lang="cs-CZ" sz="6200" b="1" dirty="0" smtClean="0"/>
          </a:p>
          <a:p>
            <a:r>
              <a:rPr lang="cs-CZ" sz="8000" b="1" dirty="0"/>
              <a:t>Institucionální program pro veřejné vysoké školy pro rok </a:t>
            </a:r>
            <a:r>
              <a:rPr lang="cs-CZ" sz="8000" b="1" dirty="0" smtClean="0"/>
              <a:t>2017</a:t>
            </a:r>
            <a:endParaRPr lang="cs-CZ" sz="8000" b="1" dirty="0"/>
          </a:p>
          <a:p>
            <a:pPr algn="l"/>
            <a:endParaRPr lang="cs-CZ" sz="7200" b="1" dirty="0" smtClean="0"/>
          </a:p>
          <a:p>
            <a:pPr algn="l"/>
            <a:endParaRPr lang="cs-CZ" sz="7200" b="1" dirty="0"/>
          </a:p>
          <a:p>
            <a:pPr algn="l"/>
            <a:r>
              <a:rPr lang="cs-CZ" sz="8000" b="1" dirty="0"/>
              <a:t>Prioritní cíl</a:t>
            </a:r>
            <a:r>
              <a:rPr lang="cs-CZ" sz="8000" b="1" i="0" dirty="0" smtClean="0"/>
              <a:t>:</a:t>
            </a:r>
            <a:r>
              <a:rPr lang="cs-CZ" sz="8000" b="1" dirty="0" smtClean="0"/>
              <a:t>  </a:t>
            </a:r>
            <a:endParaRPr lang="cs-CZ" sz="8000" b="1" dirty="0" smtClean="0"/>
          </a:p>
          <a:p>
            <a:pPr algn="l"/>
            <a:r>
              <a:rPr lang="cs-CZ" sz="8000" b="1" dirty="0"/>
              <a:t>Zajišťování kvality – vnitřní soutěž</a:t>
            </a:r>
            <a:endParaRPr lang="cs-CZ" sz="8000" b="1" dirty="0"/>
          </a:p>
          <a:p>
            <a:pPr algn="l"/>
            <a:endParaRPr lang="cs-CZ" sz="7200" b="1" i="0" dirty="0" smtClean="0"/>
          </a:p>
          <a:p>
            <a:pPr algn="l"/>
            <a:endParaRPr lang="cs-CZ" sz="7200" b="1" dirty="0" smtClean="0"/>
          </a:p>
          <a:p>
            <a:pPr algn="l"/>
            <a:r>
              <a:rPr lang="cs-CZ" sz="7200" b="1" i="0" dirty="0" smtClean="0"/>
              <a:t>Řešitel/koordinátor:</a:t>
            </a:r>
          </a:p>
          <a:p>
            <a:pPr algn="l"/>
            <a:r>
              <a:rPr lang="cs-CZ" sz="7200" b="1" dirty="0" smtClean="0"/>
              <a:t>Ing</a:t>
            </a:r>
            <a:r>
              <a:rPr lang="cs-CZ" sz="7200" b="1" dirty="0" smtClean="0"/>
              <a:t>. Brigita Kolčavová </a:t>
            </a:r>
            <a:r>
              <a:rPr lang="cs-CZ" sz="7200" b="1" dirty="0" smtClean="0"/>
              <a:t>Sirková, Ph.D</a:t>
            </a:r>
            <a:r>
              <a:rPr lang="cs-CZ" sz="7200" b="1" dirty="0" smtClean="0"/>
              <a:t>., FT TUL</a:t>
            </a:r>
            <a:endParaRPr lang="cs-CZ" sz="72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ovéPole 1"/>
          <p:cNvSpPr txBox="1">
            <a:spLocks noChangeArrowheads="1"/>
          </p:cNvSpPr>
          <p:nvPr/>
        </p:nvSpPr>
        <p:spPr bwMode="auto">
          <a:xfrm>
            <a:off x="468313" y="6453336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900" b="1" dirty="0" smtClean="0">
                <a:latin typeface="Myriad Pro" pitchFamily="34" charset="0"/>
              </a:rPr>
              <a:t>IP </a:t>
            </a:r>
            <a:r>
              <a:rPr lang="cs-CZ" sz="900" b="1" dirty="0" smtClean="0">
                <a:latin typeface="Myriad Pro" pitchFamily="34" charset="0"/>
              </a:rPr>
              <a:t>2017 </a:t>
            </a:r>
            <a:r>
              <a:rPr lang="en-US" sz="900" b="1" dirty="0" smtClean="0">
                <a:solidFill>
                  <a:schemeClr val="bg1">
                    <a:lumMod val="50000"/>
                  </a:schemeClr>
                </a:solidFill>
                <a:latin typeface="Myriad Pro" pitchFamily="34" charset="0"/>
              </a:rPr>
              <a:t>|</a:t>
            </a:r>
            <a:r>
              <a:rPr lang="cs-CZ" sz="900" b="1" dirty="0" smtClean="0">
                <a:solidFill>
                  <a:schemeClr val="bg1">
                    <a:lumMod val="50000"/>
                  </a:schemeClr>
                </a:solidFill>
                <a:latin typeface="Myriad Pro" pitchFamily="34" charset="0"/>
              </a:rPr>
              <a:t> </a:t>
            </a:r>
            <a:r>
              <a:rPr lang="cs-CZ" sz="900" b="1" dirty="0" smtClean="0">
                <a:latin typeface="Myriad Pro" pitchFamily="34" charset="0"/>
              </a:rPr>
              <a:t>11.1.2018</a:t>
            </a:r>
            <a:endParaRPr lang="cs-CZ" sz="1000" b="1" dirty="0">
              <a:latin typeface="Myriad Pro" pitchFamily="34" charset="0"/>
            </a:endParaRPr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8724086"/>
              </p:ext>
            </p:extLst>
          </p:nvPr>
        </p:nvGraphicFramePr>
        <p:xfrm>
          <a:off x="682354" y="2028623"/>
          <a:ext cx="7922094" cy="21924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36850"/>
                <a:gridCol w="6485244"/>
              </a:tblGrid>
              <a:tr h="15377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Cíl projektu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Cílem projektu je podpora mezinárodní letní školy, kde základem je realizace vlastních myšlenek a nápadů v realizaci plošných 2D a 3D textilií. Základní náplní letní školy je práce s konstrukcí textilií, 2D a 3D strukturou textilií nejenom pro oděvní, ale i technické aplikace. Nepřímo dojde k podpoře vědeckých týmu, kterým formou společného setkání a práce je umožněno prezentovat své myšlenky, výsledky a poznatky. Pořádáním letních setkání - školy dochází k upevnění významného postavení univerzity v oblasti výzkumu a vývoje zaměřeného na textil na mezinárodní úrovni.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3371151"/>
              </p:ext>
            </p:extLst>
          </p:nvPr>
        </p:nvGraphicFramePr>
        <p:xfrm>
          <a:off x="697890" y="4437112"/>
          <a:ext cx="7906557" cy="9436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34032"/>
                <a:gridCol w="6472525"/>
              </a:tblGrid>
              <a:tr h="9436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Zdůvodnění projektu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Mezinárodní letní škola pořádaná na půdě univerzity umožňující prezentovat vědecké poznatky a výsledky různým vědeckým týmům pracujících v oblasti přípravy, tvorby a výroby textilií.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9" name="Tabulk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1605455"/>
              </p:ext>
            </p:extLst>
          </p:nvPr>
        </p:nvGraphicFramePr>
        <p:xfrm>
          <a:off x="697889" y="5597817"/>
          <a:ext cx="7906557" cy="8141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99119"/>
                <a:gridCol w="5907438"/>
              </a:tblGrid>
              <a:tr h="1835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Řešitel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Ing. Brigita Kolčavová Sirková, Ph.D.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279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Spoluřešitel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Ing. Iva Mertová, Ing. Moučková, Ph.D., Ing. Ondřej Louda, Ing. Irena </a:t>
                      </a:r>
                      <a:r>
                        <a:rPr lang="cs-CZ" sz="1200" dirty="0" err="1">
                          <a:effectLst/>
                        </a:rPr>
                        <a:t>Lenfeldová</a:t>
                      </a:r>
                      <a:r>
                        <a:rPr lang="cs-CZ" sz="1200" dirty="0">
                          <a:effectLst/>
                        </a:rPr>
                        <a:t>, Ph.D., Ing. Karol Ježík, Ing. Petra Jirásková, Ing. Alena Frydrychová, doc. Maroš </a:t>
                      </a:r>
                      <a:r>
                        <a:rPr lang="cs-CZ" sz="1200" dirty="0" err="1">
                          <a:effectLst/>
                        </a:rPr>
                        <a:t>Tunák</a:t>
                      </a:r>
                      <a:r>
                        <a:rPr lang="cs-CZ" sz="1200" dirty="0">
                          <a:effectLst/>
                        </a:rPr>
                        <a:t>.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10" name="Tabulk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6631136"/>
              </p:ext>
            </p:extLst>
          </p:nvPr>
        </p:nvGraphicFramePr>
        <p:xfrm>
          <a:off x="682354" y="917822"/>
          <a:ext cx="7906557" cy="8549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34032"/>
                <a:gridCol w="6472525"/>
              </a:tblGrid>
              <a:tr h="8549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Anotace projektu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Navrhovaný projekt je zaměřen na podporu mezinárodní letní školy vzorování textilií. Základní náplní letní školy je práce s konstrukcí, 2D a 3D strukturou textilií nejenom pro oděvní, ale i technické aplikace.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6163979"/>
              </p:ext>
            </p:extLst>
          </p:nvPr>
        </p:nvGraphicFramePr>
        <p:xfrm>
          <a:off x="539552" y="620688"/>
          <a:ext cx="8136135" cy="26998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05885"/>
                <a:gridCol w="2965125"/>
                <a:gridCol w="2965125"/>
              </a:tblGrid>
              <a:tr h="864096">
                <a:tc row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Microsoft Himalaya" panose="01010100010101010101" pitchFamily="2" charset="0"/>
                          <a:cs typeface="Microsoft Himalaya" panose="01010100010101010101" pitchFamily="2" charset="0"/>
                        </a:rPr>
                        <a:t>Plnění stanovených cílových kontrolovatelných výstupů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Microsoft Himalaya" panose="01010100010101010101" pitchFamily="2" charset="0"/>
                          <a:cs typeface="Microsoft Himalaya" panose="01010100010101010101" pitchFamily="2" charset="0"/>
                        </a:rPr>
                        <a:t>Stanovené kontrolovatelné ukazatele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Microsoft Himalaya" panose="01010100010101010101" pitchFamily="2" charset="0"/>
                          <a:cs typeface="Microsoft Himalaya" panose="01010100010101010101" pitchFamily="2" charset="0"/>
                        </a:rPr>
                        <a:t>Cílové kontrolovatelné ukazatele - plnění</a:t>
                      </a:r>
                    </a:p>
                  </a:txBody>
                  <a:tcPr marL="68580" marR="68580" marT="0" marB="0" anchor="ctr"/>
                </a:tc>
              </a:tr>
              <a:tr h="1835748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49263" lvl="1" indent="-28575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cs-CZ" sz="14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Microsoft Himalaya" panose="01010100010101010101" pitchFamily="2" charset="0"/>
                          <a:cs typeface="Microsoft Himalaya" panose="01010100010101010101" pitchFamily="2" charset="0"/>
                        </a:rPr>
                        <a:t>Absolventi letní školy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Microsoft Himalaya" panose="01010100010101010101" pitchFamily="2" charset="0"/>
                        <a:cs typeface="Microsoft Himalaya" panose="01010100010101010101" pitchFamily="2" charset="0"/>
                      </a:endParaRPr>
                    </a:p>
                    <a:p>
                      <a:pPr marL="449263" lvl="1" indent="-28575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cs-CZ" sz="14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Microsoft Himalaya" panose="01010100010101010101" pitchFamily="2" charset="0"/>
                          <a:cs typeface="Microsoft Himalaya" panose="01010100010101010101" pitchFamily="2" charset="0"/>
                        </a:rPr>
                        <a:t>Závěrečné práce absolventů letní školy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Microsoft Himalaya" panose="01010100010101010101" pitchFamily="2" charset="0"/>
                        <a:cs typeface="Microsoft Himalaya" panose="01010100010101010101" pitchFamily="2" charset="0"/>
                      </a:endParaRPr>
                    </a:p>
                    <a:p>
                      <a:pPr marL="449263" lvl="1" indent="-28575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cs-CZ" sz="14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Microsoft Himalaya" panose="01010100010101010101" pitchFamily="2" charset="0"/>
                          <a:cs typeface="Microsoft Himalaya" panose="01010100010101010101" pitchFamily="2" charset="0"/>
                        </a:rPr>
                        <a:t>Realizace katalogu letní školy.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Microsoft Himalaya" panose="01010100010101010101" pitchFamily="2" charset="0"/>
                        <a:cs typeface="Microsoft Himalaya" panose="01010100010101010101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49263" lvl="1" indent="-28575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cs-CZ" sz="14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Microsoft Himalaya" panose="01010100010101010101" pitchFamily="2" charset="0"/>
                          <a:cs typeface="Microsoft Himalaya" panose="01010100010101010101" pitchFamily="2" charset="0"/>
                        </a:rPr>
                        <a:t>Absolventi letní školy</a:t>
                      </a:r>
                    </a:p>
                    <a:p>
                      <a:pPr marL="449263" lvl="1" indent="-28575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cs-CZ" sz="14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Microsoft Himalaya" panose="01010100010101010101" pitchFamily="2" charset="0"/>
                          <a:cs typeface="Microsoft Himalaya" panose="01010100010101010101" pitchFamily="2" charset="0"/>
                        </a:rPr>
                        <a:t>Závěrečné práce absolventů letní školy</a:t>
                      </a:r>
                    </a:p>
                    <a:p>
                      <a:pPr marL="449263" lvl="1" indent="-28575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cs-CZ" sz="14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Microsoft Himalaya" panose="01010100010101010101" pitchFamily="2" charset="0"/>
                          <a:cs typeface="Microsoft Himalaya" panose="01010100010101010101" pitchFamily="2" charset="0"/>
                        </a:rPr>
                        <a:t>Realizace katalogu letní školy.</a:t>
                      </a:r>
                    </a:p>
                    <a:p>
                      <a:pPr marL="85725" lvl="1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Microsoft Himalaya" panose="01010100010101010101" pitchFamily="2" charset="0"/>
                        <a:cs typeface="Microsoft Himalaya" panose="01010100010101010101" pitchFamily="2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TextovéPole 1"/>
          <p:cNvSpPr txBox="1">
            <a:spLocks noChangeArrowheads="1"/>
          </p:cNvSpPr>
          <p:nvPr/>
        </p:nvSpPr>
        <p:spPr bwMode="auto">
          <a:xfrm>
            <a:off x="468313" y="6453336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900" b="1" dirty="0" smtClean="0">
                <a:latin typeface="Myriad Pro" pitchFamily="34" charset="0"/>
              </a:rPr>
              <a:t>IP </a:t>
            </a:r>
            <a:r>
              <a:rPr lang="cs-CZ" sz="900" b="1" dirty="0" smtClean="0">
                <a:latin typeface="Myriad Pro" pitchFamily="34" charset="0"/>
              </a:rPr>
              <a:t>2017 </a:t>
            </a:r>
            <a:r>
              <a:rPr lang="en-US" sz="900" b="1" dirty="0" smtClean="0">
                <a:solidFill>
                  <a:schemeClr val="bg1">
                    <a:lumMod val="50000"/>
                  </a:schemeClr>
                </a:solidFill>
                <a:latin typeface="Myriad Pro" pitchFamily="34" charset="0"/>
              </a:rPr>
              <a:t>|</a:t>
            </a:r>
            <a:r>
              <a:rPr lang="cs-CZ" sz="900" b="1" dirty="0" smtClean="0">
                <a:solidFill>
                  <a:schemeClr val="bg1">
                    <a:lumMod val="50000"/>
                  </a:schemeClr>
                </a:solidFill>
                <a:latin typeface="Myriad Pro" pitchFamily="34" charset="0"/>
              </a:rPr>
              <a:t> </a:t>
            </a:r>
            <a:r>
              <a:rPr lang="cs-CZ" sz="900" b="1" dirty="0" smtClean="0">
                <a:latin typeface="Myriad Pro" pitchFamily="34" charset="0"/>
              </a:rPr>
              <a:t>11.1.2018</a:t>
            </a:r>
            <a:endParaRPr lang="cs-CZ" sz="1000" b="1" dirty="0">
              <a:latin typeface="Myriad Pro" pitchFamily="34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829" y="3626981"/>
            <a:ext cx="3779858" cy="2519905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765" y="3626981"/>
            <a:ext cx="3779858" cy="2519905"/>
          </a:xfrm>
          <a:prstGeom prst="rect">
            <a:avLst/>
          </a:prstGeom>
        </p:spPr>
      </p:pic>
      <p:sp>
        <p:nvSpPr>
          <p:cNvPr id="10" name="Obdélník 9"/>
          <p:cNvSpPr/>
          <p:nvPr/>
        </p:nvSpPr>
        <p:spPr>
          <a:xfrm>
            <a:off x="4657563" y="6112601"/>
            <a:ext cx="3516475" cy="3407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49263" lvl="1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cs-CZ" sz="1200" dirty="0">
                <a:ea typeface="Microsoft Himalaya" panose="01010100010101010101" pitchFamily="2" charset="0"/>
                <a:cs typeface="Microsoft Himalaya" panose="01010100010101010101" pitchFamily="2" charset="0"/>
              </a:rPr>
              <a:t>Závěrečné práce absolventů letní </a:t>
            </a:r>
            <a:r>
              <a:rPr lang="cs-CZ" sz="1200" dirty="0" smtClean="0">
                <a:ea typeface="Microsoft Himalaya" panose="01010100010101010101" pitchFamily="2" charset="0"/>
                <a:cs typeface="Microsoft Himalaya" panose="01010100010101010101" pitchFamily="2" charset="0"/>
              </a:rPr>
              <a:t>školy (výběr)</a:t>
            </a:r>
            <a:endParaRPr lang="cs-CZ" sz="1200" dirty="0"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3134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8453967"/>
              </p:ext>
            </p:extLst>
          </p:nvPr>
        </p:nvGraphicFramePr>
        <p:xfrm>
          <a:off x="471630" y="692696"/>
          <a:ext cx="8420850" cy="56289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420850"/>
              </a:tblGrid>
              <a:tr h="3686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</a:rPr>
                        <a:t>Řešení projektu: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247963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ts val="1400"/>
                        </a:lnSpc>
                        <a:spcAft>
                          <a:spcPts val="1000"/>
                        </a:spcAft>
                      </a:pPr>
                      <a:r>
                        <a:rPr lang="cs-CZ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 rámci letní školy byly řešeny dvě hlavní technologie určené k výrobě plošné textilie. Jedná se o technologie tkaní a pletení. Spojovacím prvkem a součástí těchto technologií je definice vstupního délkového vlákenného útvaru. Z důvodu nutnosti a potřeby znalosti parametrů délkových materiálů je součástí letní školy stručné obeznámení se s výrobou nití obecně. 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 dobu dvou týdnu mají účastnící letní školy vzorování možnost diskutovat o problematice vstupních délkových útvarů - materiálů, konstrukcí a navrhování struktur tkaniny a pleteniny. Jsou seznamováni jak s obecnými průmyslovými postupy výroby v technologii tkaní a pletení, tak i definicí základních parametrů strojů potřebných pro návrh konstrukce textilií. Je jim umožněna práce na zařízení průmyslového charakteru v technologických laboratořích Katedry technologií a struktur FT TUL. </a:t>
                      </a:r>
                    </a:p>
                    <a:p>
                      <a:pPr algn="just"/>
                      <a:r>
                        <a:rPr lang="cs-CZ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 sekci pletení je náplň zaměřena na práci se samotným materiálem, tvorbu konstrukcí, návrhu struktur a rozboru možnosti zařízení v zátažném pletení. </a:t>
                      </a:r>
                    </a:p>
                    <a:p>
                      <a:pPr algn="just"/>
                      <a:endParaRPr lang="cs-CZ" sz="14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cs-CZ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 sekci tkaní je náplň zaměřena na zpracování konkrétního zadání, definice základních kroků od první myšlenky (ideje), nákresu vzoru, práce se vstupním motivem, tvorby kompozice finálního vzhledu tkaniny, práce s materiálem, stanovení parametrů strojního zařízení potřebného k výrobě, návrhu konstrukce a struktury tkaniny až po samotnou realizaci tkaniny na tkacím stroji. Účastníci letní školy zpracovali zadání realizace žakárské tkaniny ve dvou vazebních technikách. V konkrétním případě se jedná o techniku jednoduchých a víceútkových tkanin. </a:t>
                      </a:r>
                    </a:p>
                    <a:p>
                      <a:pPr algn="just"/>
                      <a:endParaRPr lang="cs-CZ" sz="14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Jedním z výstupů letní školy byla brožura. Cílem brožury je dokumentace - zpracování jednotlivých kroků konkrétní aplikace textilií od prvotní myšlenky, skici, přes kompozici, návrh struktury a materiálu až po samotnou výrobu prvního prototypového vzorku vazebně a barevně specifikované textilie.</a:t>
                      </a:r>
                    </a:p>
                    <a:p>
                      <a:pPr algn="just">
                        <a:lnSpc>
                          <a:spcPts val="1400"/>
                        </a:lnSpc>
                        <a:spcAft>
                          <a:spcPts val="1000"/>
                        </a:spcAft>
                      </a:pPr>
                      <a:endParaRPr lang="cs-CZ" sz="14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>
                        <a:lnSpc>
                          <a:spcPts val="1400"/>
                        </a:lnSpc>
                        <a:spcAft>
                          <a:spcPts val="1000"/>
                        </a:spcAft>
                      </a:pP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TextovéPole 1"/>
          <p:cNvSpPr txBox="1">
            <a:spLocks noChangeArrowheads="1"/>
          </p:cNvSpPr>
          <p:nvPr/>
        </p:nvSpPr>
        <p:spPr bwMode="auto">
          <a:xfrm>
            <a:off x="468313" y="6453336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900" b="1" dirty="0" smtClean="0">
                <a:latin typeface="Myriad Pro" pitchFamily="34" charset="0"/>
              </a:rPr>
              <a:t>IP </a:t>
            </a:r>
            <a:r>
              <a:rPr lang="cs-CZ" sz="900" b="1" dirty="0" smtClean="0">
                <a:latin typeface="Myriad Pro" pitchFamily="34" charset="0"/>
              </a:rPr>
              <a:t>2017 </a:t>
            </a:r>
            <a:r>
              <a:rPr lang="en-US" sz="900" b="1" dirty="0" smtClean="0">
                <a:solidFill>
                  <a:schemeClr val="bg1">
                    <a:lumMod val="50000"/>
                  </a:schemeClr>
                </a:solidFill>
                <a:latin typeface="Myriad Pro" pitchFamily="34" charset="0"/>
              </a:rPr>
              <a:t>|</a:t>
            </a:r>
            <a:r>
              <a:rPr lang="cs-CZ" sz="900" b="1" dirty="0" smtClean="0">
                <a:solidFill>
                  <a:schemeClr val="bg1">
                    <a:lumMod val="50000"/>
                  </a:schemeClr>
                </a:solidFill>
                <a:latin typeface="Myriad Pro" pitchFamily="34" charset="0"/>
              </a:rPr>
              <a:t> </a:t>
            </a:r>
            <a:r>
              <a:rPr lang="cs-CZ" sz="900" b="1" dirty="0" smtClean="0">
                <a:latin typeface="Myriad Pro" pitchFamily="34" charset="0"/>
              </a:rPr>
              <a:t>11.1.2018</a:t>
            </a:r>
            <a:endParaRPr lang="cs-CZ" sz="1000" b="1" dirty="0"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6615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1"/>
          <p:cNvSpPr txBox="1">
            <a:spLocks noChangeArrowheads="1"/>
          </p:cNvSpPr>
          <p:nvPr/>
        </p:nvSpPr>
        <p:spPr bwMode="auto">
          <a:xfrm>
            <a:off x="468313" y="6453336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900" b="1" dirty="0" smtClean="0">
                <a:latin typeface="Myriad Pro" pitchFamily="34" charset="0"/>
              </a:rPr>
              <a:t>IP </a:t>
            </a:r>
            <a:r>
              <a:rPr lang="cs-CZ" sz="900" b="1" dirty="0" smtClean="0">
                <a:latin typeface="Myriad Pro" pitchFamily="34" charset="0"/>
              </a:rPr>
              <a:t>2017 </a:t>
            </a:r>
            <a:r>
              <a:rPr lang="en-US" sz="900" b="1" dirty="0" smtClean="0">
                <a:solidFill>
                  <a:schemeClr val="bg1">
                    <a:lumMod val="50000"/>
                  </a:schemeClr>
                </a:solidFill>
                <a:latin typeface="Myriad Pro" pitchFamily="34" charset="0"/>
              </a:rPr>
              <a:t>|</a:t>
            </a:r>
            <a:r>
              <a:rPr lang="cs-CZ" sz="900" b="1" dirty="0" smtClean="0">
                <a:solidFill>
                  <a:schemeClr val="bg1">
                    <a:lumMod val="50000"/>
                  </a:schemeClr>
                </a:solidFill>
                <a:latin typeface="Myriad Pro" pitchFamily="34" charset="0"/>
              </a:rPr>
              <a:t> </a:t>
            </a:r>
            <a:r>
              <a:rPr lang="cs-CZ" sz="900" b="1" dirty="0" smtClean="0">
                <a:latin typeface="Myriad Pro" pitchFamily="34" charset="0"/>
              </a:rPr>
              <a:t>11.1.2018</a:t>
            </a:r>
            <a:endParaRPr lang="cs-CZ" sz="1000" b="1" dirty="0">
              <a:latin typeface="Myriad Pro" pitchFamily="34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53424"/>
            <a:ext cx="7539869" cy="5007824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529450" y="5661248"/>
            <a:ext cx="756007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V průběhu letní školy jim byla vštěpovaná základní potřeba definovat to, co chtějí vlastně vyrobit. Bez zodpovězení otázek: Co vlastně chci dělat? Jaký výrobek chci vyrobit? Pro jakou aplikaci chci výrobek použít? nelze efektivně a smysluplně pracovat.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424572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1"/>
          <p:cNvSpPr txBox="1">
            <a:spLocks noChangeArrowheads="1"/>
          </p:cNvSpPr>
          <p:nvPr/>
        </p:nvSpPr>
        <p:spPr bwMode="auto">
          <a:xfrm>
            <a:off x="468313" y="6453336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900" b="1" dirty="0" smtClean="0">
                <a:latin typeface="Myriad Pro" pitchFamily="34" charset="0"/>
              </a:rPr>
              <a:t>IP </a:t>
            </a:r>
            <a:r>
              <a:rPr lang="cs-CZ" sz="900" b="1" dirty="0" smtClean="0">
                <a:latin typeface="Myriad Pro" pitchFamily="34" charset="0"/>
              </a:rPr>
              <a:t>2017 </a:t>
            </a:r>
            <a:r>
              <a:rPr lang="en-US" sz="900" b="1" dirty="0" smtClean="0">
                <a:solidFill>
                  <a:schemeClr val="bg1">
                    <a:lumMod val="50000"/>
                  </a:schemeClr>
                </a:solidFill>
                <a:latin typeface="Myriad Pro" pitchFamily="34" charset="0"/>
              </a:rPr>
              <a:t>|</a:t>
            </a:r>
            <a:r>
              <a:rPr lang="cs-CZ" sz="900" b="1" dirty="0" smtClean="0">
                <a:solidFill>
                  <a:schemeClr val="bg1">
                    <a:lumMod val="50000"/>
                  </a:schemeClr>
                </a:solidFill>
                <a:latin typeface="Myriad Pro" pitchFamily="34" charset="0"/>
              </a:rPr>
              <a:t> </a:t>
            </a:r>
            <a:r>
              <a:rPr lang="cs-CZ" sz="900" b="1" dirty="0" smtClean="0">
                <a:latin typeface="Myriad Pro" pitchFamily="34" charset="0"/>
              </a:rPr>
              <a:t>11.1.2018</a:t>
            </a:r>
            <a:endParaRPr lang="cs-CZ" sz="1000" b="1" dirty="0">
              <a:latin typeface="Myriad Pro" pitchFamily="34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20688"/>
            <a:ext cx="4320914" cy="2881189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3"/>
          <a:stretch/>
        </p:blipFill>
        <p:spPr>
          <a:xfrm>
            <a:off x="4644008" y="3068960"/>
            <a:ext cx="4320914" cy="3132106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38189"/>
            <a:ext cx="4104456" cy="2726094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599" y="3645024"/>
            <a:ext cx="4119828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762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1"/>
          <p:cNvSpPr txBox="1">
            <a:spLocks noChangeArrowheads="1"/>
          </p:cNvSpPr>
          <p:nvPr/>
        </p:nvSpPr>
        <p:spPr bwMode="auto">
          <a:xfrm>
            <a:off x="468313" y="6453336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900" b="1" dirty="0" smtClean="0">
                <a:latin typeface="Myriad Pro" pitchFamily="34" charset="0"/>
              </a:rPr>
              <a:t>IP </a:t>
            </a:r>
            <a:r>
              <a:rPr lang="cs-CZ" sz="900" b="1" dirty="0" smtClean="0">
                <a:latin typeface="Myriad Pro" pitchFamily="34" charset="0"/>
              </a:rPr>
              <a:t>2017 </a:t>
            </a:r>
            <a:r>
              <a:rPr lang="en-US" sz="900" b="1" dirty="0" smtClean="0">
                <a:solidFill>
                  <a:schemeClr val="bg1">
                    <a:lumMod val="50000"/>
                  </a:schemeClr>
                </a:solidFill>
                <a:latin typeface="Myriad Pro" pitchFamily="34" charset="0"/>
              </a:rPr>
              <a:t>|</a:t>
            </a:r>
            <a:r>
              <a:rPr lang="cs-CZ" sz="900" b="1" dirty="0" smtClean="0">
                <a:solidFill>
                  <a:schemeClr val="bg1">
                    <a:lumMod val="50000"/>
                  </a:schemeClr>
                </a:solidFill>
                <a:latin typeface="Myriad Pro" pitchFamily="34" charset="0"/>
              </a:rPr>
              <a:t> </a:t>
            </a:r>
            <a:r>
              <a:rPr lang="cs-CZ" sz="900" b="1" dirty="0" smtClean="0">
                <a:latin typeface="Myriad Pro" pitchFamily="34" charset="0"/>
              </a:rPr>
              <a:t>11.1.2018</a:t>
            </a:r>
            <a:endParaRPr lang="cs-CZ" sz="1000" b="1" dirty="0">
              <a:latin typeface="Myriad Pro" pitchFamily="34" charset="0"/>
            </a:endParaRPr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3207384"/>
              </p:ext>
            </p:extLst>
          </p:nvPr>
        </p:nvGraphicFramePr>
        <p:xfrm>
          <a:off x="611560" y="836707"/>
          <a:ext cx="8064896" cy="52894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79505"/>
                <a:gridCol w="4265560"/>
                <a:gridCol w="1459520"/>
                <a:gridCol w="1460311"/>
              </a:tblGrid>
              <a:tr h="465723">
                <a:tc grid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spc="-15">
                          <a:effectLst/>
                        </a:rPr>
                        <a:t/>
                      </a:r>
                      <a:br>
                        <a:rPr lang="cs-CZ" sz="1100" spc="-15">
                          <a:effectLst/>
                        </a:rPr>
                      </a:br>
                      <a:r>
                        <a:rPr lang="cs-CZ" sz="1100" spc="-15">
                          <a:effectLst/>
                        </a:rPr>
                        <a:t>Specifikace čerpání finančního příspěvku na řešení projektu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73" marR="64973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931448"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  <a:spcAft>
                          <a:spcPts val="0"/>
                        </a:spcAft>
                        <a:tabLst>
                          <a:tab pos="933450" algn="l"/>
                        </a:tabLs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73" marR="6497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73" marR="649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Přidělený příspěvek na řešení projektu</a:t>
                      </a:r>
                      <a:endParaRPr lang="cs-CZ" sz="10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(v Kč) 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73" marR="649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Čerpání příspěvku      (v Kč)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73" marR="64973" marT="0" marB="0" anchor="ctr"/>
                </a:tc>
              </a:tr>
              <a:tr h="199677"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  <a:spcAft>
                          <a:spcPts val="0"/>
                        </a:spcAft>
                        <a:tabLst>
                          <a:tab pos="933450" algn="l"/>
                        </a:tabLst>
                      </a:pPr>
                      <a:r>
                        <a:rPr lang="cs-CZ" sz="1100">
                          <a:effectLst/>
                        </a:rPr>
                        <a:t>         1.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73" marR="6497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Kapitálové finanční prostředky celkem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73" marR="6497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0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73" marR="6497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0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73" marR="64973" marT="0" marB="0" anchor="ctr"/>
                </a:tc>
              </a:tr>
              <a:tr h="23286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33450" algn="l"/>
                        </a:tabLst>
                      </a:pPr>
                      <a:r>
                        <a:rPr lang="cs-CZ" sz="1100">
                          <a:effectLst/>
                        </a:rPr>
                        <a:t>1.1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73" marR="6497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Dlouhodobý nehmotný majetek (SW, licence)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73" marR="6497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0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73" marR="6497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0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73" marR="64973" marT="0" marB="0" anchor="ctr"/>
                </a:tc>
              </a:tr>
              <a:tr h="23286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33450" algn="l"/>
                        </a:tabLst>
                      </a:pPr>
                      <a:r>
                        <a:rPr lang="cs-CZ" sz="1100">
                          <a:effectLst/>
                        </a:rPr>
                        <a:t>1.2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73" marR="6497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Samostatné věci movité (stroje, zařízení)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73" marR="6497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0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73" marR="6497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0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73" marR="64973" marT="0" marB="0" anchor="ctr"/>
                </a:tc>
              </a:tr>
              <a:tr h="23286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33450" algn="l"/>
                        </a:tabLst>
                      </a:pPr>
                      <a:r>
                        <a:rPr lang="cs-CZ" sz="1100">
                          <a:effectLst/>
                        </a:rPr>
                        <a:t>1.3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73" marR="6497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Stavební úpravy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73" marR="6497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0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73" marR="6497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0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73" marR="64973" marT="0" marB="0" anchor="ctr"/>
                </a:tc>
              </a:tr>
              <a:tr h="199677"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  <a:spcAft>
                          <a:spcPts val="0"/>
                        </a:spcAft>
                        <a:tabLst>
                          <a:tab pos="933450" algn="l"/>
                        </a:tabLst>
                      </a:pPr>
                      <a:r>
                        <a:rPr lang="cs-CZ" sz="1100">
                          <a:effectLst/>
                        </a:rPr>
                        <a:t>2.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73" marR="6497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Běžné finanční prostředky celkem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73" marR="6497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0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73" marR="6497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0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73" marR="64973" marT="0" marB="0" anchor="ctr"/>
                </a:tc>
              </a:tr>
              <a:tr h="232862"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  <a:spcAft>
                          <a:spcPts val="0"/>
                        </a:spcAft>
                        <a:tabLst>
                          <a:tab pos="933450" algn="l"/>
                        </a:tabLst>
                      </a:pPr>
                      <a:r>
                        <a:rPr lang="cs-CZ" sz="1100">
                          <a:effectLst/>
                        </a:rPr>
                        <a:t>2.1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73" marR="6497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Mzdy (včetně pohyblivých složek)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73" marR="6497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20.000,-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73" marR="6497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13.903,-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73" marR="64973" marT="0" marB="0" anchor="ctr"/>
                </a:tc>
              </a:tr>
              <a:tr h="232862"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  <a:spcAft>
                          <a:spcPts val="0"/>
                        </a:spcAft>
                        <a:tabLst>
                          <a:tab pos="933450" algn="l"/>
                        </a:tabLst>
                      </a:pPr>
                      <a:r>
                        <a:rPr lang="cs-CZ" sz="1100">
                          <a:effectLst/>
                        </a:rPr>
                        <a:t>2.2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73" marR="6497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Dohody konané mimo pracovní poměr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73" marR="6497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0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73" marR="6497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0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73" marR="64973" marT="0" marB="0" anchor="ctr"/>
                </a:tc>
              </a:tr>
              <a:tr h="931448"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  <a:spcAft>
                          <a:spcPts val="0"/>
                        </a:spcAft>
                        <a:tabLst>
                          <a:tab pos="933450" algn="l"/>
                        </a:tabLst>
                      </a:pPr>
                      <a:r>
                        <a:rPr lang="cs-CZ" sz="1100">
                          <a:effectLst/>
                        </a:rPr>
                        <a:t>2.3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73" marR="6497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Odvody pojistného na veřejné zdravotní pojištění a pojistného na sociální zabezpečení a příspěvku na státní politiku zaměstnanosti a příděly do sociálního fondu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73" marR="6497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6.800,-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73" marR="6497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4.727,-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73" marR="64973" marT="0" marB="0" anchor="ctr"/>
                </a:tc>
              </a:tr>
              <a:tr h="23286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33450" algn="l"/>
                        </a:tabLst>
                      </a:pPr>
                      <a:r>
                        <a:rPr lang="cs-CZ" sz="1100">
                          <a:effectLst/>
                        </a:rPr>
                        <a:t>2.4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73" marR="6497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Materiální náklady 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73" marR="6497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28.200,-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73" marR="6497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38.220,-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73" marR="64973" marT="0" marB="0" anchor="ctr"/>
                </a:tc>
              </a:tr>
              <a:tr h="23286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33450" algn="l"/>
                        </a:tabLst>
                      </a:pPr>
                      <a:r>
                        <a:rPr lang="cs-CZ" sz="1100">
                          <a:effectLst/>
                        </a:rPr>
                        <a:t>2.5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73" marR="6497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Služby 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73" marR="6497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80.000,-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73" marR="6497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78.149,-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73" marR="64973" marT="0" marB="0" anchor="ctr"/>
                </a:tc>
              </a:tr>
              <a:tr h="23286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33450" algn="l"/>
                        </a:tabLst>
                      </a:pPr>
                      <a:r>
                        <a:rPr lang="cs-CZ" sz="1100">
                          <a:effectLst/>
                        </a:rPr>
                        <a:t>2.5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73" marR="6497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Ostatní náklady (vložné, kurzové změny, apod.)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73" marR="6497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0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73" marR="6497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0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73" marR="64973" marT="0" marB="0" anchor="ctr"/>
                </a:tc>
              </a:tr>
              <a:tr h="23286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33450" algn="l"/>
                        </a:tabLst>
                      </a:pPr>
                      <a:r>
                        <a:rPr lang="cs-CZ" sz="1100">
                          <a:effectLst/>
                        </a:rPr>
                        <a:t>2.6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73" marR="6497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Cestovní náhrady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73" marR="6497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0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73" marR="6497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0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73" marR="64973" marT="0" marB="0" anchor="ctr"/>
                </a:tc>
              </a:tr>
              <a:tr h="23286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33450" algn="l"/>
                        </a:tabLst>
                      </a:pPr>
                      <a:r>
                        <a:rPr lang="cs-CZ" sz="1100">
                          <a:effectLst/>
                        </a:rPr>
                        <a:t>2.7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73" marR="6497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Stipendia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73" marR="6497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0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73" marR="6497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0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73" marR="64973" marT="0" marB="0" anchor="ctr"/>
                </a:tc>
              </a:tr>
              <a:tr h="23286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33450" algn="l"/>
                        </a:tabLst>
                      </a:pPr>
                      <a:r>
                        <a:rPr lang="cs-CZ" sz="1100">
                          <a:effectLst/>
                        </a:rPr>
                        <a:t>3.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73" marR="6497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Celkem běžné a kapitálové finanční prostředky 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73" marR="6497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135.000,-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73" marR="6497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135.000,-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73" marR="64973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7916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dnadpis 4"/>
          <p:cNvSpPr txBox="1">
            <a:spLocks/>
          </p:cNvSpPr>
          <p:nvPr/>
        </p:nvSpPr>
        <p:spPr>
          <a:xfrm>
            <a:off x="611560" y="4149080"/>
            <a:ext cx="8424936" cy="201622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cs-CZ" sz="2800" b="1" dirty="0" smtClean="0"/>
              <a:t>Děkuji za pozornost.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cs-CZ" sz="1600" b="1" dirty="0" smtClean="0"/>
              <a:t>brigita.kolcavova@tul.cz</a:t>
            </a:r>
          </a:p>
        </p:txBody>
      </p:sp>
      <p:sp>
        <p:nvSpPr>
          <p:cNvPr id="4" name="TextovéPole 1"/>
          <p:cNvSpPr txBox="1">
            <a:spLocks noChangeArrowheads="1"/>
          </p:cNvSpPr>
          <p:nvPr/>
        </p:nvSpPr>
        <p:spPr bwMode="auto">
          <a:xfrm>
            <a:off x="468313" y="6453336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900" b="1" dirty="0" smtClean="0">
                <a:latin typeface="Myriad Pro" pitchFamily="34" charset="0"/>
              </a:rPr>
              <a:t>IP </a:t>
            </a:r>
            <a:r>
              <a:rPr lang="cs-CZ" sz="900" b="1" dirty="0" smtClean="0">
                <a:latin typeface="Myriad Pro" pitchFamily="34" charset="0"/>
              </a:rPr>
              <a:t>2017 </a:t>
            </a:r>
            <a:r>
              <a:rPr lang="en-US" sz="900" b="1" dirty="0" smtClean="0">
                <a:solidFill>
                  <a:schemeClr val="bg1">
                    <a:lumMod val="50000"/>
                  </a:schemeClr>
                </a:solidFill>
                <a:latin typeface="Myriad Pro" pitchFamily="34" charset="0"/>
              </a:rPr>
              <a:t>|</a:t>
            </a:r>
            <a:r>
              <a:rPr lang="cs-CZ" sz="900" b="1" dirty="0" smtClean="0">
                <a:solidFill>
                  <a:schemeClr val="bg1">
                    <a:lumMod val="50000"/>
                  </a:schemeClr>
                </a:solidFill>
                <a:latin typeface="Myriad Pro" pitchFamily="34" charset="0"/>
              </a:rPr>
              <a:t> </a:t>
            </a:r>
            <a:r>
              <a:rPr lang="cs-CZ" sz="900" b="1" dirty="0" smtClean="0">
                <a:latin typeface="Myriad Pro" pitchFamily="34" charset="0"/>
              </a:rPr>
              <a:t>11.1.2018</a:t>
            </a:r>
            <a:endParaRPr lang="cs-CZ" sz="1000" b="1" dirty="0"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2483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zentace_FTTUL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UL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prezentace_FTTUL</Template>
  <TotalTime>11781</TotalTime>
  <Words>398</Words>
  <Application>Microsoft Office PowerPoint</Application>
  <PresentationFormat>Předvádění na obrazovce (4:3)</PresentationFormat>
  <Paragraphs>124</Paragraphs>
  <Slides>8</Slides>
  <Notes>8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5" baseType="lpstr">
      <vt:lpstr>Arial</vt:lpstr>
      <vt:lpstr>Calibri</vt:lpstr>
      <vt:lpstr>Microsoft Himalaya</vt:lpstr>
      <vt:lpstr>Myriad Pro</vt:lpstr>
      <vt:lpstr>Times New Roman</vt:lpstr>
      <vt:lpstr>Wingdings</vt:lpstr>
      <vt:lpstr>prezentace_FTTUL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Maroš</dc:creator>
  <cp:keywords>TUL</cp:keywords>
  <cp:lastModifiedBy>KTT</cp:lastModifiedBy>
  <cp:revision>21</cp:revision>
  <dcterms:created xsi:type="dcterms:W3CDTF">2015-02-18T15:03:09Z</dcterms:created>
  <dcterms:modified xsi:type="dcterms:W3CDTF">2017-12-28T15:00:59Z</dcterms:modified>
</cp:coreProperties>
</file>