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8" r:id="rId1"/>
  </p:sldMasterIdLst>
  <p:notesMasterIdLst>
    <p:notesMasterId r:id="rId18"/>
  </p:notesMasterIdLst>
  <p:sldIdLst>
    <p:sldId id="256" r:id="rId2"/>
    <p:sldId id="257" r:id="rId3"/>
    <p:sldId id="259" r:id="rId4"/>
    <p:sldId id="269" r:id="rId5"/>
    <p:sldId id="271" r:id="rId6"/>
    <p:sldId id="260" r:id="rId7"/>
    <p:sldId id="266" r:id="rId8"/>
    <p:sldId id="267" r:id="rId9"/>
    <p:sldId id="263" r:id="rId10"/>
    <p:sldId id="262" r:id="rId11"/>
    <p:sldId id="270" r:id="rId12"/>
    <p:sldId id="264" r:id="rId13"/>
    <p:sldId id="265" r:id="rId14"/>
    <p:sldId id="272" r:id="rId15"/>
    <p:sldId id="268" r:id="rId16"/>
    <p:sldId id="273" r:id="rId17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AB51D"/>
    <a:srgbClr val="7E1A47"/>
    <a:srgbClr val="9900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23" autoAdjust="0"/>
    <p:restoredTop sz="94660"/>
  </p:normalViewPr>
  <p:slideViewPr>
    <p:cSldViewPr>
      <p:cViewPr>
        <p:scale>
          <a:sx n="66" d="100"/>
          <a:sy n="66" d="100"/>
        </p:scale>
        <p:origin x="-900" y="-822"/>
      </p:cViewPr>
      <p:guideLst>
        <p:guide orient="horz" pos="2160"/>
        <p:guide pos="38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4E52B96-8F7F-4CBB-B800-51390AB682EC}" type="datetimeFigureOut">
              <a:rPr lang="cs-CZ"/>
              <a:pPr>
                <a:defRPr/>
              </a:pPr>
              <a:t>09.01.2018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D6E96EA-E9FC-4CED-800E-CD7D2F847C8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8694168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51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A9EC83-E084-48D0-9568-8C6C2AD14F59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BCC6E-A6D5-45F3-BA57-3FDBB9093483}" type="datetime1">
              <a:rPr lang="cs-CZ" smtClean="0"/>
              <a:pPr/>
              <a:t>09.01.2018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274-92B4-42A2-8855-12FC36CD99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04027-423B-45D4-890A-C426170F2F2A}" type="datetime1">
              <a:rPr lang="cs-CZ" smtClean="0"/>
              <a:pPr/>
              <a:t>09.01.2018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274-92B4-42A2-8855-12FC36CD99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1546E-B67C-49BD-874C-487F8CAD563C}" type="datetime1">
              <a:rPr lang="cs-CZ" smtClean="0"/>
              <a:pPr/>
              <a:t>09.01.2018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274-92B4-42A2-8855-12FC36CD99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D97A6-6CE5-4E03-9EAC-524A16C94988}" type="datetime1">
              <a:rPr lang="cs-CZ" smtClean="0"/>
              <a:pPr/>
              <a:t>09.01.2018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274-92B4-42A2-8855-12FC36CD99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UL - 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611188" y="3886200"/>
            <a:ext cx="7921625" cy="622920"/>
          </a:xfrm>
        </p:spPr>
        <p:txBody>
          <a:bodyPr/>
          <a:lstStyle>
            <a:lvl1pPr marL="0" indent="0" algn="ctr">
              <a:buNone/>
              <a:defRPr i="1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Klepnutím vložíte Jméno Příjmení </a:t>
            </a:r>
            <a:r>
              <a:rPr lang="en-US" dirty="0" smtClean="0"/>
              <a:t>|</a:t>
            </a:r>
            <a:r>
              <a:rPr lang="cs-CZ" dirty="0" smtClean="0"/>
              <a:t> Datum</a:t>
            </a:r>
            <a:endParaRPr lang="cs-CZ" dirty="0"/>
          </a:p>
        </p:txBody>
      </p:sp>
      <p:sp>
        <p:nvSpPr>
          <p:cNvPr id="7" name="Nadpis 6"/>
          <p:cNvSpPr>
            <a:spLocks noGrp="1"/>
          </p:cNvSpPr>
          <p:nvPr>
            <p:ph type="title" hasCustomPrompt="1"/>
          </p:nvPr>
        </p:nvSpPr>
        <p:spPr>
          <a:xfrm>
            <a:off x="611188" y="2276872"/>
            <a:ext cx="7921625" cy="1143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cs-CZ" dirty="0" smtClean="0"/>
              <a:t>Klepnutím vložíte název prezentace</a:t>
            </a:r>
            <a:endParaRPr lang="cs-CZ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UL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 hasCustomPrompt="1"/>
          </p:nvPr>
        </p:nvSpPr>
        <p:spPr>
          <a:xfrm>
            <a:off x="539552" y="908720"/>
            <a:ext cx="8064896" cy="72008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cs-CZ" dirty="0" smtClean="0"/>
              <a:t>Klepnutím vložíte nadpis</a:t>
            </a:r>
            <a:endParaRPr lang="cs-CZ" dirty="0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0" hasCustomPrompt="1"/>
          </p:nvPr>
        </p:nvSpPr>
        <p:spPr>
          <a:xfrm>
            <a:off x="539750" y="1844824"/>
            <a:ext cx="8064500" cy="4392613"/>
          </a:xfrm>
        </p:spPr>
        <p:txBody>
          <a:bodyPr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cs-CZ" dirty="0" smtClean="0"/>
              <a:t>Klepnutím vložíte text</a:t>
            </a:r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6D117-B5B9-463F-A24C-3D997CD9AC4D}" type="datetime1">
              <a:rPr lang="cs-CZ" smtClean="0"/>
              <a:pPr/>
              <a:t>09.01.2018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274-92B4-42A2-8855-12FC36CD99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8F8D3-F087-4DD8-8625-DC9A7E69B365}" type="datetime1">
              <a:rPr lang="cs-CZ" smtClean="0"/>
              <a:pPr/>
              <a:t>09.01.2018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274-92B4-42A2-8855-12FC36CD99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B6CD6-4AAC-42A1-8D00-7559EFA4684D}" type="datetime1">
              <a:rPr lang="cs-CZ" smtClean="0"/>
              <a:pPr/>
              <a:t>09.01.2018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274-92B4-42A2-8855-12FC36CD99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ADB62-7BB0-494C-889F-B2E802EB18AB}" type="datetime1">
              <a:rPr lang="cs-CZ" smtClean="0"/>
              <a:pPr/>
              <a:t>09.01.2018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274-92B4-42A2-8855-12FC36CD99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38065-7F57-4A36-A0FD-D4655764C70D}" type="datetime1">
              <a:rPr lang="cs-CZ" smtClean="0"/>
              <a:pPr/>
              <a:t>09.01.2018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274-92B4-42A2-8855-12FC36CD99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50B2F-73B9-40C8-B0B8-E0B15205A2C5}" type="datetime1">
              <a:rPr lang="cs-CZ" smtClean="0"/>
              <a:pPr/>
              <a:t>09.01.2018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274-92B4-42A2-8855-12FC36CD99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17775-8B19-4790-AE45-3181AE74C7F6}" type="datetime1">
              <a:rPr lang="cs-CZ" smtClean="0"/>
              <a:pPr/>
              <a:t>09.01.2018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274-92B4-42A2-8855-12FC36CD99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D7D2E-B4F2-4BB0-8795-D0F56ABF5FE0}" type="datetime1">
              <a:rPr lang="cs-CZ" smtClean="0"/>
              <a:pPr/>
              <a:t>09.01.2018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274-92B4-42A2-8855-12FC36CD99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347FD-1141-409F-A4AF-08E3FB16BD05}" type="datetime1">
              <a:rPr lang="cs-CZ" smtClean="0"/>
              <a:pPr/>
              <a:t>09.01.2018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5A274-92B4-42A2-8855-12FC36CD99B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684" r:id="rId12"/>
    <p:sldLayoutId id="2147483740" r:id="rId13"/>
    <p:sldLayoutId id="2147483741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3"/>
          <p:cNvSpPr>
            <a:spLocks noGrp="1"/>
          </p:cNvSpPr>
          <p:nvPr>
            <p:ph type="title"/>
          </p:nvPr>
        </p:nvSpPr>
        <p:spPr>
          <a:xfrm>
            <a:off x="0" y="3861048"/>
            <a:ext cx="9144000" cy="1656184"/>
          </a:xfrm>
          <a:solidFill>
            <a:schemeClr val="tx1">
              <a:lumMod val="65000"/>
              <a:lumOff val="35000"/>
            </a:schemeClr>
          </a:solidFill>
        </p:spPr>
        <p:txBody>
          <a:bodyPr>
            <a:normAutofit/>
          </a:bodyPr>
          <a:lstStyle/>
          <a:p>
            <a:r>
              <a:rPr lang="cs-CZ" altLang="en-US" sz="3600" b="1" dirty="0" smtClean="0">
                <a:solidFill>
                  <a:schemeClr val="bg1"/>
                </a:solidFill>
              </a:rPr>
              <a:t>„</a:t>
            </a:r>
            <a:r>
              <a:rPr lang="cs-CZ" sz="3600" b="1" dirty="0" smtClean="0">
                <a:solidFill>
                  <a:schemeClr val="bg1"/>
                </a:solidFill>
              </a:rPr>
              <a:t>Inovace a propojení výuky stavebních materiálů a hmot </a:t>
            </a:r>
            <a:r>
              <a:rPr lang="cs-CZ" altLang="en-US" sz="3600" b="1" dirty="0" smtClean="0">
                <a:solidFill>
                  <a:schemeClr val="bg1"/>
                </a:solidFill>
              </a:rPr>
              <a:t>“</a:t>
            </a:r>
          </a:p>
        </p:txBody>
      </p:sp>
      <p:sp>
        <p:nvSpPr>
          <p:cNvPr id="9" name="Podnadpis 4"/>
          <p:cNvSpPr txBox="1">
            <a:spLocks/>
          </p:cNvSpPr>
          <p:nvPr/>
        </p:nvSpPr>
        <p:spPr>
          <a:xfrm>
            <a:off x="395536" y="1556792"/>
            <a:ext cx="8208912" cy="20882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Program:	Institucionální program pro veřejné vysoké 		školy pro rok 2017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altLang="en-US" sz="2400" b="1" dirty="0" smtClean="0">
                <a:latin typeface="+mn-lt"/>
                <a:cs typeface="+mn-cs"/>
              </a:rPr>
              <a:t>Prioritní cíl:	Podpora rozvoje vzdělávací činnosti -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altLang="en-US" sz="2400" b="1" dirty="0" smtClean="0">
                <a:latin typeface="+mn-lt"/>
                <a:cs typeface="+mn-cs"/>
              </a:rPr>
              <a:t>		</a:t>
            </a:r>
            <a:r>
              <a:rPr lang="cs-CZ" altLang="en-US" sz="2400" b="1" u="sng" dirty="0" smtClean="0">
                <a:latin typeface="+mn-lt"/>
                <a:cs typeface="+mn-cs"/>
              </a:rPr>
              <a:t>Vnitřní soutěž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altLang="en-US" sz="2400" b="1" dirty="0" smtClean="0">
                <a:latin typeface="+mn-lt"/>
                <a:cs typeface="+mn-cs"/>
              </a:rPr>
              <a:t>Název projektu: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GB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131840" y="5589240"/>
            <a:ext cx="24943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cs-CZ" altLang="en-US" sz="2400" b="1" dirty="0" smtClean="0"/>
              <a:t>Interní </a:t>
            </a:r>
            <a:r>
              <a:rPr lang="cs-CZ" altLang="en-US" sz="2400" b="1" dirty="0" err="1" smtClean="0"/>
              <a:t>č.p</a:t>
            </a:r>
            <a:r>
              <a:rPr lang="cs-CZ" altLang="en-US" sz="2400" b="1" dirty="0" smtClean="0"/>
              <a:t>.: 12351</a:t>
            </a:r>
          </a:p>
        </p:txBody>
      </p:sp>
      <p:sp>
        <p:nvSpPr>
          <p:cNvPr id="5" name="TextovéPole 3"/>
          <p:cNvSpPr txBox="1">
            <a:spLocks noChangeArrowheads="1"/>
          </p:cNvSpPr>
          <p:nvPr/>
        </p:nvSpPr>
        <p:spPr bwMode="auto">
          <a:xfrm>
            <a:off x="539750" y="6453188"/>
            <a:ext cx="7561263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900" dirty="0">
                <a:latin typeface="Myriad Pro" pitchFamily="34" charset="0"/>
              </a:rPr>
              <a:t>Studentská 2 | 460 02 Liberec 2 | FUA- KPS |  </a:t>
            </a:r>
            <a:r>
              <a:rPr lang="cs-CZ" sz="900" dirty="0" err="1">
                <a:latin typeface="Myriad Pro" pitchFamily="34" charset="0"/>
              </a:rPr>
              <a:t>jana.kostalova</a:t>
            </a:r>
            <a:r>
              <a:rPr lang="cs-CZ" sz="900" dirty="0">
                <a:latin typeface="Myriad Pro" pitchFamily="34" charset="0"/>
              </a:rPr>
              <a:t>@tul.</a:t>
            </a:r>
            <a:r>
              <a:rPr lang="cs-CZ" sz="900" dirty="0" err="1">
                <a:latin typeface="Myriad Pro" pitchFamily="34" charset="0"/>
              </a:rPr>
              <a:t>cz</a:t>
            </a:r>
            <a:endParaRPr lang="cs-CZ" sz="900" dirty="0">
              <a:latin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udek\Downloads\20171212_1439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274-92B4-42A2-8855-12FC36CD99BC}" type="slidenum">
              <a:rPr lang="cs-CZ" smtClean="0"/>
              <a:pPr/>
              <a:t>10</a:t>
            </a:fld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3707904" y="5949280"/>
            <a:ext cx="1348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/>
              <a:t>12. 12. 2017</a:t>
            </a:r>
            <a:endParaRPr lang="cs-CZ" dirty="0"/>
          </a:p>
        </p:txBody>
      </p:sp>
      <p:sp>
        <p:nvSpPr>
          <p:cNvPr id="6" name="TextovéPole 3"/>
          <p:cNvSpPr txBox="1">
            <a:spLocks noChangeArrowheads="1"/>
          </p:cNvSpPr>
          <p:nvPr/>
        </p:nvSpPr>
        <p:spPr bwMode="auto">
          <a:xfrm>
            <a:off x="539750" y="6453188"/>
            <a:ext cx="7561263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900" dirty="0" smtClean="0">
                <a:latin typeface="Myriad Pro" pitchFamily="34" charset="0"/>
              </a:rPr>
              <a:t>TUL FUA  </a:t>
            </a:r>
            <a:r>
              <a:rPr lang="cs-CZ" sz="900" dirty="0" smtClean="0">
                <a:solidFill>
                  <a:srgbClr val="6B368A"/>
                </a:solidFill>
                <a:latin typeface="Myriad Pro" pitchFamily="34" charset="0"/>
              </a:rPr>
              <a:t>| </a:t>
            </a:r>
            <a:r>
              <a:rPr lang="cs-CZ" sz="900" dirty="0" smtClean="0">
                <a:latin typeface="Myriad Pro" pitchFamily="34" charset="0"/>
              </a:rPr>
              <a:t> IP 2017</a:t>
            </a:r>
            <a:endParaRPr lang="cs-CZ" sz="900" dirty="0">
              <a:latin typeface="Myriad Pro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467544" y="1916832"/>
            <a:ext cx="835292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7030A0"/>
                </a:solidFill>
                <a:latin typeface="+mn-lt"/>
              </a:rPr>
              <a:t>Workshop </a:t>
            </a:r>
          </a:p>
          <a:p>
            <a:r>
              <a:rPr lang="cs-CZ" sz="2400" b="1" dirty="0" smtClean="0">
                <a:solidFill>
                  <a:srgbClr val="7030A0"/>
                </a:solidFill>
                <a:latin typeface="+mn-lt"/>
              </a:rPr>
              <a:t>zaměřený na práci s konkrétním materiálem:  1 </a:t>
            </a:r>
          </a:p>
          <a:p>
            <a:endParaRPr lang="cs-CZ" sz="2400" b="1" dirty="0" smtClean="0">
              <a:latin typeface="+mn-lt"/>
            </a:endParaRPr>
          </a:p>
          <a:p>
            <a:r>
              <a:rPr lang="cs-CZ" sz="2400" b="1" dirty="0" smtClean="0">
                <a:latin typeface="+mj-lt"/>
              </a:rPr>
              <a:t>25. 4 . 2017 </a:t>
            </a:r>
            <a:r>
              <a:rPr lang="cs-CZ" sz="2400" dirty="0" smtClean="0">
                <a:latin typeface="+mj-lt"/>
              </a:rPr>
              <a:t>	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latin typeface="+mj-lt"/>
              </a:rPr>
              <a:t>		</a:t>
            </a:r>
            <a:r>
              <a:rPr lang="cs-CZ" sz="2400" dirty="0" err="1" smtClean="0">
                <a:latin typeface="+mj-lt"/>
              </a:rPr>
              <a:t>Worshop</a:t>
            </a:r>
            <a:r>
              <a:rPr lang="cs-CZ" sz="2400" dirty="0" smtClean="0">
                <a:latin typeface="+mj-lt"/>
              </a:rPr>
              <a:t> s Martinem Patřičným</a:t>
            </a:r>
          </a:p>
          <a:p>
            <a:r>
              <a:rPr lang="cs-CZ" sz="2400" dirty="0" smtClean="0">
                <a:latin typeface="+mj-lt"/>
              </a:rPr>
              <a:t>		Dřevo v architektuře</a:t>
            </a:r>
          </a:p>
          <a:p>
            <a:endParaRPr lang="cs-CZ" sz="2400" dirty="0" smtClean="0">
              <a:latin typeface="+mj-lt"/>
            </a:endParaRPr>
          </a:p>
          <a:p>
            <a:r>
              <a:rPr lang="cs-CZ" sz="2400" b="1" dirty="0" smtClean="0">
                <a:solidFill>
                  <a:srgbClr val="7030A0"/>
                </a:solidFill>
                <a:latin typeface="+mj-lt"/>
              </a:rPr>
              <a:t>Výstava studentských prací:   1</a:t>
            </a:r>
            <a:r>
              <a:rPr lang="cs-CZ" sz="2400" dirty="0" smtClean="0">
                <a:latin typeface="+mj-lt"/>
              </a:rPr>
              <a:t> </a:t>
            </a:r>
          </a:p>
          <a:p>
            <a:r>
              <a:rPr lang="cs-CZ" sz="2400" b="1" dirty="0" smtClean="0">
                <a:latin typeface="+mj-lt"/>
              </a:rPr>
              <a:t>25. 4. 2017 </a:t>
            </a:r>
            <a:r>
              <a:rPr lang="cs-CZ" sz="2400" dirty="0" smtClean="0">
                <a:latin typeface="+mj-lt"/>
              </a:rPr>
              <a:t>k práci s materiálem</a:t>
            </a:r>
            <a:endParaRPr lang="cs-CZ" sz="2400" b="1" dirty="0" smtClean="0">
              <a:latin typeface="+mj-lt"/>
            </a:endParaRPr>
          </a:p>
          <a:p>
            <a:endParaRPr lang="cs-CZ" sz="2000" dirty="0" smtClean="0">
              <a:latin typeface="+mn-lt"/>
            </a:endParaRPr>
          </a:p>
          <a:p>
            <a:endParaRPr lang="cs-CZ" sz="2400" dirty="0" smtClean="0">
              <a:latin typeface="+mn-lt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274-92B4-42A2-8855-12FC36CD99BC}" type="slidenum">
              <a:rPr lang="cs-CZ" smtClean="0"/>
              <a:pPr/>
              <a:t>11</a:t>
            </a:fld>
            <a:endParaRPr lang="cs-CZ"/>
          </a:p>
        </p:txBody>
      </p:sp>
      <p:sp>
        <p:nvSpPr>
          <p:cNvPr id="6" name="Nadpis 8"/>
          <p:cNvSpPr txBox="1">
            <a:spLocks/>
          </p:cNvSpPr>
          <p:nvPr/>
        </p:nvSpPr>
        <p:spPr>
          <a:xfrm>
            <a:off x="0" y="476672"/>
            <a:ext cx="9144000" cy="72008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Indikátor „B“ + „D“  - řešení:</a:t>
            </a: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4967536" y="5661248"/>
            <a:ext cx="4176464" cy="2769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cs-CZ" sz="1200" dirty="0" smtClean="0">
                <a:solidFill>
                  <a:schemeClr val="bg1"/>
                </a:solidFill>
              </a:rPr>
              <a:t>https://</a:t>
            </a:r>
            <a:r>
              <a:rPr lang="cs-CZ" sz="1200" dirty="0" smtClean="0">
                <a:solidFill>
                  <a:schemeClr val="bg1"/>
                </a:solidFill>
              </a:rPr>
              <a:t>elearning.tul.cz/course/view.php?id=3937#section-10</a:t>
            </a:r>
            <a:endParaRPr lang="cs-CZ" sz="1200" dirty="0">
              <a:solidFill>
                <a:schemeClr val="bg1"/>
              </a:solidFill>
            </a:endParaRPr>
          </a:p>
        </p:txBody>
      </p:sp>
      <p:sp>
        <p:nvSpPr>
          <p:cNvPr id="10" name="TextovéPole 3"/>
          <p:cNvSpPr txBox="1">
            <a:spLocks noChangeArrowheads="1"/>
          </p:cNvSpPr>
          <p:nvPr/>
        </p:nvSpPr>
        <p:spPr bwMode="auto">
          <a:xfrm>
            <a:off x="539750" y="6453188"/>
            <a:ext cx="7561263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900" dirty="0" smtClean="0">
                <a:latin typeface="Myriad Pro" pitchFamily="34" charset="0"/>
              </a:rPr>
              <a:t>TUL FUA  </a:t>
            </a:r>
            <a:r>
              <a:rPr lang="cs-CZ" sz="900" dirty="0" smtClean="0">
                <a:solidFill>
                  <a:srgbClr val="6B368A"/>
                </a:solidFill>
                <a:latin typeface="Myriad Pro" pitchFamily="34" charset="0"/>
              </a:rPr>
              <a:t>| </a:t>
            </a:r>
            <a:r>
              <a:rPr lang="cs-CZ" sz="900" dirty="0" smtClean="0">
                <a:latin typeface="Myriad Pro" pitchFamily="34" charset="0"/>
              </a:rPr>
              <a:t> IP 2017</a:t>
            </a:r>
            <a:endParaRPr lang="cs-CZ" sz="900" dirty="0">
              <a:latin typeface="Myriad Pro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3707904" y="6165304"/>
            <a:ext cx="1348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/>
              <a:t>25. 04. 2017</a:t>
            </a:r>
            <a:endParaRPr lang="cs-CZ" dirty="0"/>
          </a:p>
        </p:txBody>
      </p:sp>
      <p:pic>
        <p:nvPicPr>
          <p:cNvPr id="6" name="Picture 9" descr="E:\_Jana\FUA\Příprava\UM_Materiály\2017\10h\20170425_1333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692695"/>
            <a:ext cx="3600400" cy="2699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s://lh3.googleusercontent.com/0nUnzO5tai97akWFrGabTqBAfNFCSauVQphxaLa6IliduSCjQRUL2Sct7apGWaObalbIOIObZiJV4D4jc76LVjR32DjYmsvlU0viB4wbU4NuJeUhisIzZ-W3CyLFC-vCR_V-Rxl2NWI=w473-h840-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692696"/>
            <a:ext cx="3075084" cy="5472608"/>
          </a:xfrm>
          <a:prstGeom prst="rect">
            <a:avLst/>
          </a:prstGeom>
          <a:noFill/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274-92B4-42A2-8855-12FC36CD99BC}" type="slidenum">
              <a:rPr lang="cs-CZ" smtClean="0"/>
              <a:pPr/>
              <a:t>12</a:t>
            </a:fld>
            <a:endParaRPr lang="cs-CZ"/>
          </a:p>
        </p:txBody>
      </p:sp>
      <p:pic>
        <p:nvPicPr>
          <p:cNvPr id="9" name="Picture 11" descr="E:\_Jana\FUA\Příprava\UM_Materiály\2017\10h\20170425_1330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3501008"/>
            <a:ext cx="3600400" cy="2652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ovéPole 3"/>
          <p:cNvSpPr txBox="1">
            <a:spLocks noChangeArrowheads="1"/>
          </p:cNvSpPr>
          <p:nvPr/>
        </p:nvSpPr>
        <p:spPr bwMode="auto">
          <a:xfrm>
            <a:off x="539750" y="6453188"/>
            <a:ext cx="7561263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900" dirty="0" smtClean="0">
                <a:latin typeface="Myriad Pro" pitchFamily="34" charset="0"/>
              </a:rPr>
              <a:t>TUL FUA  </a:t>
            </a:r>
            <a:r>
              <a:rPr lang="cs-CZ" sz="900" dirty="0" smtClean="0">
                <a:solidFill>
                  <a:srgbClr val="6B368A"/>
                </a:solidFill>
                <a:latin typeface="Myriad Pro" pitchFamily="34" charset="0"/>
              </a:rPr>
              <a:t>| </a:t>
            </a:r>
            <a:r>
              <a:rPr lang="cs-CZ" sz="900" dirty="0" smtClean="0">
                <a:latin typeface="Myriad Pro" pitchFamily="34" charset="0"/>
              </a:rPr>
              <a:t> IP 2017</a:t>
            </a:r>
            <a:endParaRPr lang="cs-CZ" sz="900" dirty="0">
              <a:latin typeface="Myriad Pro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E:\_Jana\FUA\Příprava\UM_Materiály\2017\10h\20170425_1336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76672"/>
            <a:ext cx="351177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274-92B4-42A2-8855-12FC36CD99BC}" type="slidenum">
              <a:rPr lang="cs-CZ" smtClean="0"/>
              <a:pPr/>
              <a:t>13</a:t>
            </a:fld>
            <a:endParaRPr lang="cs-CZ"/>
          </a:p>
        </p:txBody>
      </p:sp>
      <p:pic>
        <p:nvPicPr>
          <p:cNvPr id="7" name="Picture 4" descr="https://lh3.googleusercontent.com/F9vxFx1bE_N04WZKb67TtjWtCACIFSZodrg_EWqsWNOHBiplp63mIKS6HDPszVw6lpp6llEbmhVcdWh-RbYC8ueTo-fZ6x0x5pMq4EeYWhpM-rDMayU98xlqhcBtRL5CrPXToCm8Bfo=w1262-h710-no"/>
          <p:cNvPicPr>
            <a:picLocks noChangeAspect="1" noChangeArrowheads="1"/>
          </p:cNvPicPr>
          <p:nvPr/>
        </p:nvPicPr>
        <p:blipFill>
          <a:blip r:embed="rId3" cstate="print"/>
          <a:srcRect t="18099"/>
          <a:stretch>
            <a:fillRect/>
          </a:stretch>
        </p:blipFill>
        <p:spPr bwMode="auto">
          <a:xfrm>
            <a:off x="4427984" y="476672"/>
            <a:ext cx="4063104" cy="1872208"/>
          </a:xfrm>
          <a:prstGeom prst="rect">
            <a:avLst/>
          </a:prstGeom>
          <a:noFill/>
        </p:spPr>
      </p:pic>
      <p:pic>
        <p:nvPicPr>
          <p:cNvPr id="56322" name="Picture 2" descr="Výsledek obrázku pro dřevo martin patřičn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3284983"/>
            <a:ext cx="2160240" cy="3010621"/>
          </a:xfrm>
          <a:prstGeom prst="rect">
            <a:avLst/>
          </a:prstGeom>
          <a:noFill/>
        </p:spPr>
      </p:pic>
      <p:pic>
        <p:nvPicPr>
          <p:cNvPr id="56324" name="Picture 4" descr="Související obrázek"/>
          <p:cNvPicPr>
            <a:picLocks noChangeAspect="1" noChangeArrowheads="1"/>
          </p:cNvPicPr>
          <p:nvPr/>
        </p:nvPicPr>
        <p:blipFill>
          <a:blip r:embed="rId5" cstate="print"/>
          <a:srcRect l="1890" t="22691" r="3780"/>
          <a:stretch>
            <a:fillRect/>
          </a:stretch>
        </p:blipFill>
        <p:spPr bwMode="auto">
          <a:xfrm>
            <a:off x="827584" y="3284984"/>
            <a:ext cx="5505263" cy="3006143"/>
          </a:xfrm>
          <a:prstGeom prst="rect">
            <a:avLst/>
          </a:prstGeom>
          <a:noFill/>
        </p:spPr>
      </p:pic>
      <p:sp>
        <p:nvSpPr>
          <p:cNvPr id="8" name="Obdélník 7"/>
          <p:cNvSpPr/>
          <p:nvPr/>
        </p:nvSpPr>
        <p:spPr>
          <a:xfrm>
            <a:off x="5004048" y="6381328"/>
            <a:ext cx="1348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/>
              <a:t>25. 04. 2017</a:t>
            </a:r>
            <a:endParaRPr lang="cs-CZ" dirty="0"/>
          </a:p>
        </p:txBody>
      </p:sp>
      <p:sp>
        <p:nvSpPr>
          <p:cNvPr id="12" name="Obdélník 11"/>
          <p:cNvSpPr/>
          <p:nvPr/>
        </p:nvSpPr>
        <p:spPr>
          <a:xfrm>
            <a:off x="4967536" y="2780928"/>
            <a:ext cx="4176464" cy="2769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cs-CZ" sz="1200" dirty="0" smtClean="0">
                <a:solidFill>
                  <a:schemeClr val="bg1"/>
                </a:solidFill>
              </a:rPr>
              <a:t>https://goo.gl/photos/xVt8zkU9BuWpDSKn8</a:t>
            </a:r>
            <a:endParaRPr lang="cs-CZ" sz="1200" dirty="0">
              <a:solidFill>
                <a:schemeClr val="bg1"/>
              </a:solidFill>
            </a:endParaRPr>
          </a:p>
        </p:txBody>
      </p:sp>
      <p:sp>
        <p:nvSpPr>
          <p:cNvPr id="14" name="TextovéPole 3"/>
          <p:cNvSpPr txBox="1">
            <a:spLocks noChangeArrowheads="1"/>
          </p:cNvSpPr>
          <p:nvPr/>
        </p:nvSpPr>
        <p:spPr bwMode="auto">
          <a:xfrm>
            <a:off x="539750" y="6453188"/>
            <a:ext cx="7561263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900" dirty="0" smtClean="0">
                <a:latin typeface="Myriad Pro" pitchFamily="34" charset="0"/>
              </a:rPr>
              <a:t>TUL FUA  </a:t>
            </a:r>
            <a:r>
              <a:rPr lang="cs-CZ" sz="900" dirty="0" smtClean="0">
                <a:solidFill>
                  <a:srgbClr val="6B368A"/>
                </a:solidFill>
                <a:latin typeface="Myriad Pro" pitchFamily="34" charset="0"/>
              </a:rPr>
              <a:t>| </a:t>
            </a:r>
            <a:r>
              <a:rPr lang="cs-CZ" sz="900" dirty="0" smtClean="0">
                <a:latin typeface="Myriad Pro" pitchFamily="34" charset="0"/>
              </a:rPr>
              <a:t> IP 2017</a:t>
            </a:r>
            <a:endParaRPr lang="cs-CZ" sz="900" dirty="0">
              <a:latin typeface="Myriad Pro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95536" y="1556792"/>
            <a:ext cx="835292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7030A0"/>
                </a:solidFill>
                <a:latin typeface="+mn-lt"/>
              </a:rPr>
              <a:t>Odborné přednášky lektorů z praxe:  2 </a:t>
            </a:r>
          </a:p>
          <a:p>
            <a:endParaRPr lang="cs-CZ" sz="2400" b="1" dirty="0" smtClean="0">
              <a:latin typeface="+mn-lt"/>
            </a:endParaRPr>
          </a:p>
          <a:p>
            <a:r>
              <a:rPr lang="cs-CZ" sz="2400" b="1" dirty="0" smtClean="0">
                <a:latin typeface="+mj-lt"/>
              </a:rPr>
              <a:t>11. 4. 2017 </a:t>
            </a:r>
            <a:r>
              <a:rPr lang="cs-CZ" sz="2400" dirty="0" smtClean="0">
                <a:latin typeface="+mj-lt"/>
              </a:rPr>
              <a:t>	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latin typeface="+mj-lt"/>
              </a:rPr>
              <a:t>	„</a:t>
            </a:r>
            <a:r>
              <a:rPr lang="cs-CZ" sz="2400" dirty="0" err="1" smtClean="0">
                <a:latin typeface="+mj-lt"/>
              </a:rPr>
              <a:t>TitanZinek</a:t>
            </a:r>
            <a:r>
              <a:rPr lang="cs-CZ" sz="2400" dirty="0" smtClean="0">
                <a:latin typeface="+mj-lt"/>
              </a:rPr>
              <a:t>  a plechové střechy </a:t>
            </a:r>
          </a:p>
          <a:p>
            <a:r>
              <a:rPr lang="cs-CZ" sz="2400" dirty="0" smtClean="0">
                <a:latin typeface="+mj-lt"/>
              </a:rPr>
              <a:t>	v architektuře“</a:t>
            </a:r>
          </a:p>
          <a:p>
            <a:r>
              <a:rPr lang="cs-CZ" sz="2400" dirty="0" smtClean="0">
                <a:latin typeface="+mj-lt"/>
              </a:rPr>
              <a:t>	Ing. Martin Link ( </a:t>
            </a:r>
            <a:r>
              <a:rPr lang="cs-CZ" sz="2400" dirty="0" err="1" smtClean="0">
                <a:latin typeface="+mj-lt"/>
              </a:rPr>
              <a:t>Rheinzink</a:t>
            </a:r>
            <a:r>
              <a:rPr lang="cs-CZ" sz="2400" dirty="0" smtClean="0">
                <a:latin typeface="+mj-lt"/>
              </a:rPr>
              <a:t> ČR s.r.o.)</a:t>
            </a:r>
          </a:p>
          <a:p>
            <a:endParaRPr lang="cs-CZ" sz="2400" dirty="0" smtClean="0">
              <a:latin typeface="+mj-lt"/>
            </a:endParaRPr>
          </a:p>
          <a:p>
            <a:endParaRPr lang="cs-CZ" sz="2400" dirty="0" smtClean="0">
              <a:latin typeface="+mj-lt"/>
            </a:endParaRPr>
          </a:p>
          <a:p>
            <a:endParaRPr lang="cs-CZ" sz="2400" dirty="0" smtClean="0">
              <a:latin typeface="+mj-lt"/>
            </a:endParaRPr>
          </a:p>
          <a:p>
            <a:r>
              <a:rPr lang="cs-CZ" sz="2400" b="1" dirty="0" smtClean="0"/>
              <a:t>9. 5. 2017 </a:t>
            </a:r>
            <a:r>
              <a:rPr lang="cs-CZ" sz="2400" dirty="0" smtClean="0"/>
              <a:t>	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/>
              <a:t>	„Pohledový beton v architektuře“</a:t>
            </a:r>
          </a:p>
          <a:p>
            <a:r>
              <a:rPr lang="cs-CZ" sz="2400" dirty="0" smtClean="0"/>
              <a:t>	Ing. Jana </a:t>
            </a:r>
            <a:r>
              <a:rPr lang="cs-CZ" sz="2400" dirty="0" err="1" smtClean="0"/>
              <a:t>Margoldová</a:t>
            </a:r>
            <a:r>
              <a:rPr lang="cs-CZ" sz="2400" dirty="0" smtClean="0"/>
              <a:t>, CSc. </a:t>
            </a:r>
          </a:p>
          <a:p>
            <a:endParaRPr lang="cs-CZ" sz="2400" dirty="0" smtClean="0">
              <a:latin typeface="+mj-lt"/>
            </a:endParaRPr>
          </a:p>
          <a:p>
            <a:endParaRPr lang="cs-CZ" sz="2400" dirty="0" smtClean="0">
              <a:latin typeface="+mj-lt"/>
            </a:endParaRPr>
          </a:p>
          <a:p>
            <a:endParaRPr lang="cs-CZ" sz="2000" dirty="0" smtClean="0">
              <a:latin typeface="+mn-lt"/>
            </a:endParaRPr>
          </a:p>
          <a:p>
            <a:endParaRPr lang="cs-CZ" sz="2400" dirty="0" smtClean="0">
              <a:latin typeface="+mn-lt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139952" y="6237312"/>
            <a:ext cx="2133600" cy="365125"/>
          </a:xfrm>
        </p:spPr>
        <p:txBody>
          <a:bodyPr/>
          <a:lstStyle/>
          <a:p>
            <a:pPr algn="ctr"/>
            <a:fld id="{5815A274-92B4-42A2-8855-12FC36CD99BC}" type="slidenum">
              <a:rPr lang="cs-CZ" smtClean="0"/>
              <a:pPr algn="ctr"/>
              <a:t>14</a:t>
            </a:fld>
            <a:endParaRPr lang="cs-CZ" dirty="0"/>
          </a:p>
        </p:txBody>
      </p:sp>
      <p:sp>
        <p:nvSpPr>
          <p:cNvPr id="6" name="Nadpis 8"/>
          <p:cNvSpPr txBox="1">
            <a:spLocks/>
          </p:cNvSpPr>
          <p:nvPr/>
        </p:nvSpPr>
        <p:spPr>
          <a:xfrm>
            <a:off x="0" y="476672"/>
            <a:ext cx="9144000" cy="72008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Indikátor „C“ - řešení:</a:t>
            </a: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52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4725144"/>
            <a:ext cx="2592288" cy="1904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élník 7"/>
          <p:cNvSpPr/>
          <p:nvPr/>
        </p:nvSpPr>
        <p:spPr>
          <a:xfrm>
            <a:off x="4967536" y="2060848"/>
            <a:ext cx="4176464" cy="2769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cs-CZ" sz="1200" dirty="0" smtClean="0">
                <a:solidFill>
                  <a:schemeClr val="bg1"/>
                </a:solidFill>
              </a:rPr>
              <a:t>https://</a:t>
            </a:r>
            <a:r>
              <a:rPr lang="cs-CZ" sz="1200" dirty="0" smtClean="0">
                <a:solidFill>
                  <a:schemeClr val="bg1"/>
                </a:solidFill>
              </a:rPr>
              <a:t>elearning.tul.cz/course/view.php?id=3937#section-8</a:t>
            </a:r>
            <a:endParaRPr lang="cs-CZ" sz="1200" dirty="0">
              <a:solidFill>
                <a:schemeClr val="bg1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4967536" y="4365104"/>
            <a:ext cx="4176464" cy="2769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cs-CZ" sz="1200" dirty="0" smtClean="0">
                <a:solidFill>
                  <a:schemeClr val="bg1"/>
                </a:solidFill>
              </a:rPr>
              <a:t>https://</a:t>
            </a:r>
            <a:r>
              <a:rPr lang="cs-CZ" sz="1200" dirty="0" smtClean="0">
                <a:solidFill>
                  <a:schemeClr val="bg1"/>
                </a:solidFill>
              </a:rPr>
              <a:t>elearning.tul.cz/course/view.php?id=3937#section-12</a:t>
            </a:r>
            <a:endParaRPr lang="cs-CZ" sz="1200" dirty="0">
              <a:solidFill>
                <a:schemeClr val="bg1"/>
              </a:solidFill>
            </a:endParaRP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2420888"/>
            <a:ext cx="2571305" cy="1800200"/>
          </a:xfrm>
          <a:prstGeom prst="rect">
            <a:avLst/>
          </a:prstGeom>
          <a:noFill/>
          <a:ln w="12700" cmpd="sng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11" name="TextovéPole 3"/>
          <p:cNvSpPr txBox="1">
            <a:spLocks noChangeArrowheads="1"/>
          </p:cNvSpPr>
          <p:nvPr/>
        </p:nvSpPr>
        <p:spPr bwMode="auto">
          <a:xfrm>
            <a:off x="539750" y="6453188"/>
            <a:ext cx="7561263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900" dirty="0" smtClean="0">
                <a:latin typeface="Myriad Pro" pitchFamily="34" charset="0"/>
              </a:rPr>
              <a:t>TUL FUA  </a:t>
            </a:r>
            <a:r>
              <a:rPr lang="cs-CZ" sz="900" dirty="0" smtClean="0">
                <a:solidFill>
                  <a:srgbClr val="6B368A"/>
                </a:solidFill>
                <a:latin typeface="Myriad Pro" pitchFamily="34" charset="0"/>
              </a:rPr>
              <a:t>| </a:t>
            </a:r>
            <a:r>
              <a:rPr lang="cs-CZ" sz="900" dirty="0" smtClean="0">
                <a:latin typeface="Myriad Pro" pitchFamily="34" charset="0"/>
              </a:rPr>
              <a:t> IP 2017</a:t>
            </a:r>
            <a:endParaRPr lang="cs-CZ" sz="900" dirty="0">
              <a:latin typeface="Myriad Pro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274-92B4-42A2-8855-12FC36CD99BC}" type="slidenum">
              <a:rPr lang="cs-CZ" smtClean="0"/>
              <a:pPr/>
              <a:t>15</a:t>
            </a:fld>
            <a:endParaRPr lang="cs-CZ"/>
          </a:p>
        </p:txBody>
      </p:sp>
      <p:graphicFrame>
        <p:nvGraphicFramePr>
          <p:cNvPr id="3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46824897"/>
              </p:ext>
            </p:extLst>
          </p:nvPr>
        </p:nvGraphicFramePr>
        <p:xfrm>
          <a:off x="2124075" y="1844675"/>
          <a:ext cx="5040213" cy="4145598"/>
        </p:xfrm>
        <a:graphic>
          <a:graphicData uri="http://schemas.openxmlformats.org/drawingml/2006/table">
            <a:tbl>
              <a:tblPr/>
              <a:tblGrid>
                <a:gridCol w="3017838"/>
                <a:gridCol w="1011237"/>
                <a:gridCol w="1011138"/>
              </a:tblGrid>
              <a:tr h="2746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Náklady na řešení</a:t>
                      </a:r>
                      <a:endParaRPr kumimoji="0" lang="cs-CZ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Dotace z IP</a:t>
                      </a:r>
                      <a:endParaRPr kumimoji="0" lang="cs-CZ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(zaokrouhleno na celé tis. Kč)</a:t>
                      </a:r>
                      <a:endParaRPr kumimoji="0" lang="cs-CZ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poskytnuto</a:t>
                      </a:r>
                      <a:endParaRPr kumimoji="0" lang="cs-CZ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použito</a:t>
                      </a:r>
                      <a:endParaRPr kumimoji="0" lang="cs-CZ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Kapitálové výdaje</a:t>
                      </a:r>
                      <a:endParaRPr kumimoji="0" lang="cs-CZ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Celkem</a:t>
                      </a:r>
                      <a:endParaRPr kumimoji="0" lang="cs-CZ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kumimoji="0" lang="cs-CZ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kumimoji="0" lang="cs-CZ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338"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Běžné náklady</a:t>
                      </a:r>
                      <a:endParaRPr kumimoji="0" lang="cs-CZ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Odměny za řešení projektu</a:t>
                      </a:r>
                      <a:endParaRPr kumimoji="0" lang="cs-CZ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kumimoji="0" lang="cs-CZ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OON odměna pro externí lektory</a:t>
                      </a:r>
                      <a:endParaRPr kumimoji="0" lang="cs-CZ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kumimoji="0" lang="cs-CZ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Odvody pojistného 34%</a:t>
                      </a:r>
                      <a:endParaRPr kumimoji="0" lang="cs-CZ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2,8</a:t>
                      </a:r>
                      <a:endParaRPr kumimoji="0" lang="cs-CZ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Materiál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2,6</a:t>
                      </a:r>
                      <a:endParaRPr kumimoji="0" lang="cs-CZ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Služby a nevýrobní náklady, doprava</a:t>
                      </a:r>
                      <a:endParaRPr kumimoji="0" lang="cs-CZ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46,6</a:t>
                      </a:r>
                      <a:endParaRPr kumimoji="0" lang="cs-CZ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44,35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Cestovní náhrady</a:t>
                      </a:r>
                      <a:endParaRPr kumimoji="0" lang="cs-CZ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kumimoji="0" lang="cs-CZ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Stipendia</a:t>
                      </a:r>
                      <a:endParaRPr kumimoji="0" lang="cs-CZ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Režijní náklady</a:t>
                      </a:r>
                      <a:endParaRPr kumimoji="0" lang="cs-CZ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kumimoji="0" lang="cs-CZ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Celkem</a:t>
                      </a:r>
                      <a:endParaRPr kumimoji="0" lang="cs-CZ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68,65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Nadpis 8"/>
          <p:cNvSpPr txBox="1">
            <a:spLocks/>
          </p:cNvSpPr>
          <p:nvPr/>
        </p:nvSpPr>
        <p:spPr>
          <a:xfrm>
            <a:off x="0" y="476672"/>
            <a:ext cx="9144000" cy="72008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Čerpání dotace :</a:t>
            </a: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ovéPole 3"/>
          <p:cNvSpPr txBox="1">
            <a:spLocks noChangeArrowheads="1"/>
          </p:cNvSpPr>
          <p:nvPr/>
        </p:nvSpPr>
        <p:spPr bwMode="auto">
          <a:xfrm>
            <a:off x="539750" y="6453188"/>
            <a:ext cx="7561263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900" dirty="0" smtClean="0">
                <a:latin typeface="Myriad Pro" pitchFamily="34" charset="0"/>
              </a:rPr>
              <a:t>TUL FUA  </a:t>
            </a:r>
            <a:r>
              <a:rPr lang="cs-CZ" sz="900" dirty="0" smtClean="0">
                <a:solidFill>
                  <a:srgbClr val="6B368A"/>
                </a:solidFill>
                <a:latin typeface="Myriad Pro" pitchFamily="34" charset="0"/>
              </a:rPr>
              <a:t>| </a:t>
            </a:r>
            <a:r>
              <a:rPr lang="cs-CZ" sz="900" dirty="0" smtClean="0">
                <a:latin typeface="Myriad Pro" pitchFamily="34" charset="0"/>
              </a:rPr>
              <a:t> IP 2017</a:t>
            </a:r>
            <a:endParaRPr lang="cs-CZ" sz="900" dirty="0">
              <a:latin typeface="Myriad Pro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274-92B4-42A2-8855-12FC36CD99BC}" type="slidenum">
              <a:rPr lang="cs-CZ" smtClean="0"/>
              <a:pPr/>
              <a:t>16</a:t>
            </a:fld>
            <a:endParaRPr lang="cs-CZ"/>
          </a:p>
        </p:txBody>
      </p:sp>
      <p:sp>
        <p:nvSpPr>
          <p:cNvPr id="6" name="Nadpis 8"/>
          <p:cNvSpPr txBox="1">
            <a:spLocks/>
          </p:cNvSpPr>
          <p:nvPr/>
        </p:nvSpPr>
        <p:spPr>
          <a:xfrm>
            <a:off x="755576" y="1988840"/>
            <a:ext cx="7776864" cy="38884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cs-CZ" altLang="en-US" sz="2800" b="1" dirty="0" smtClean="0">
                <a:solidFill>
                  <a:schemeClr val="bg1"/>
                </a:solidFill>
              </a:rPr>
              <a:t>Poděkování  IP za financování </a:t>
            </a:r>
            <a:r>
              <a:rPr lang="cs-CZ" altLang="en-US" sz="2800" b="1" dirty="0" smtClean="0">
                <a:solidFill>
                  <a:schemeClr val="bg1"/>
                </a:solidFill>
              </a:rPr>
              <a:t>projektu, </a:t>
            </a:r>
          </a:p>
          <a:p>
            <a:pPr algn="ctr">
              <a:lnSpc>
                <a:spcPct val="80000"/>
              </a:lnSpc>
              <a:defRPr/>
            </a:pPr>
            <a:r>
              <a:rPr lang="cs-CZ" altLang="en-US" sz="2800" b="1" dirty="0" smtClean="0">
                <a:solidFill>
                  <a:schemeClr val="bg1"/>
                </a:solidFill>
              </a:rPr>
              <a:t>který umožnil:</a:t>
            </a:r>
          </a:p>
          <a:p>
            <a:pPr algn="ctr">
              <a:lnSpc>
                <a:spcPct val="80000"/>
              </a:lnSpc>
              <a:defRPr/>
            </a:pPr>
            <a:endParaRPr lang="cs-CZ" altLang="en-US" sz="2800" b="1" dirty="0" smtClean="0">
              <a:solidFill>
                <a:schemeClr val="bg1"/>
              </a:solidFill>
            </a:endParaRPr>
          </a:p>
          <a:p>
            <a:pPr lvl="1" algn="just">
              <a:buFont typeface="Arial" pitchFamily="34" charset="0"/>
              <a:buChar char="•"/>
            </a:pPr>
            <a:r>
              <a:rPr lang="cs-CZ" dirty="0" smtClean="0">
                <a:solidFill>
                  <a:schemeClr val="bg1"/>
                </a:solidFill>
              </a:rPr>
              <a:t>   zapojit </a:t>
            </a:r>
            <a:r>
              <a:rPr lang="cs-CZ" dirty="0" smtClean="0">
                <a:solidFill>
                  <a:schemeClr val="bg1"/>
                </a:solidFill>
              </a:rPr>
              <a:t>do teoretické výuky oborů architektury a designu prvky praktické činnosti ve formě řemeslné práce se základními stavebními </a:t>
            </a:r>
            <a:r>
              <a:rPr lang="cs-CZ" dirty="0" smtClean="0">
                <a:solidFill>
                  <a:schemeClr val="bg1"/>
                </a:solidFill>
              </a:rPr>
              <a:t>materiály</a:t>
            </a:r>
          </a:p>
          <a:p>
            <a:pPr lvl="1" algn="just"/>
            <a:endParaRPr lang="cs-CZ" dirty="0" smtClean="0">
              <a:solidFill>
                <a:schemeClr val="bg1"/>
              </a:solidFill>
            </a:endParaRPr>
          </a:p>
          <a:p>
            <a:pPr lvl="1" algn="just">
              <a:buFont typeface="Arial" pitchFamily="34" charset="0"/>
              <a:buChar char="•"/>
            </a:pP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smtClean="0">
                <a:solidFill>
                  <a:schemeClr val="bg1"/>
                </a:solidFill>
              </a:rPr>
              <a:t>  propojení </a:t>
            </a:r>
            <a:r>
              <a:rPr lang="cs-CZ" dirty="0" smtClean="0">
                <a:solidFill>
                  <a:schemeClr val="bg1"/>
                </a:solidFill>
              </a:rPr>
              <a:t>akademického prostředí fakulty s průmyslem zabývajícím se výrobou stavebních hmot a </a:t>
            </a:r>
            <a:r>
              <a:rPr lang="cs-CZ" dirty="0" smtClean="0">
                <a:solidFill>
                  <a:schemeClr val="bg1"/>
                </a:solidFill>
              </a:rPr>
              <a:t>materiálů</a:t>
            </a:r>
          </a:p>
          <a:p>
            <a:pPr lvl="1" algn="just"/>
            <a:endParaRPr lang="cs-CZ" dirty="0" smtClean="0">
              <a:solidFill>
                <a:schemeClr val="bg1"/>
              </a:solidFill>
            </a:endParaRPr>
          </a:p>
          <a:p>
            <a:pPr lvl="1" algn="just">
              <a:buFont typeface="Arial" pitchFamily="34" charset="0"/>
              <a:buChar char="•"/>
            </a:pPr>
            <a:r>
              <a:rPr lang="cs-CZ" altLang="en-US" b="1" dirty="0" smtClean="0">
                <a:solidFill>
                  <a:schemeClr val="bg1"/>
                </a:solidFill>
              </a:rPr>
              <a:t>   </a:t>
            </a:r>
            <a:r>
              <a:rPr lang="cs-CZ" altLang="en-US" dirty="0" smtClean="0">
                <a:solidFill>
                  <a:schemeClr val="bg1"/>
                </a:solidFill>
              </a:rPr>
              <a:t>Zatraktivnil výuku</a:t>
            </a:r>
            <a:endParaRPr lang="cs-CZ" altLang="en-US" dirty="0" smtClean="0">
              <a:solidFill>
                <a:schemeClr val="bg1"/>
              </a:solidFill>
            </a:endParaRPr>
          </a:p>
          <a:p>
            <a:pPr algn="ctr">
              <a:lnSpc>
                <a:spcPct val="80000"/>
              </a:lnSpc>
              <a:defRPr/>
            </a:pPr>
            <a:endParaRPr lang="cs-CZ" altLang="en-US" sz="2800" b="1" dirty="0" smtClean="0">
              <a:solidFill>
                <a:schemeClr val="bg1"/>
              </a:solidFill>
            </a:endParaRPr>
          </a:p>
        </p:txBody>
      </p:sp>
      <p:sp>
        <p:nvSpPr>
          <p:cNvPr id="5" name="TextovéPole 3"/>
          <p:cNvSpPr txBox="1">
            <a:spLocks noChangeArrowheads="1"/>
          </p:cNvSpPr>
          <p:nvPr/>
        </p:nvSpPr>
        <p:spPr bwMode="auto">
          <a:xfrm>
            <a:off x="539750" y="6453188"/>
            <a:ext cx="7561263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900" dirty="0" smtClean="0">
                <a:latin typeface="Myriad Pro" pitchFamily="34" charset="0"/>
              </a:rPr>
              <a:t>TUL FUA  </a:t>
            </a:r>
            <a:r>
              <a:rPr lang="cs-CZ" sz="900" dirty="0" smtClean="0">
                <a:solidFill>
                  <a:srgbClr val="6B368A"/>
                </a:solidFill>
                <a:latin typeface="Myriad Pro" pitchFamily="34" charset="0"/>
              </a:rPr>
              <a:t>| </a:t>
            </a:r>
            <a:r>
              <a:rPr lang="cs-CZ" sz="900" dirty="0" smtClean="0">
                <a:latin typeface="Myriad Pro" pitchFamily="34" charset="0"/>
              </a:rPr>
              <a:t> IP 2017</a:t>
            </a:r>
            <a:endParaRPr lang="cs-CZ" sz="900" dirty="0">
              <a:latin typeface="Myriad Pro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9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Řešitel:		Ing. Jana Košťálová</a:t>
            </a:r>
          </a:p>
          <a:p>
            <a:r>
              <a:rPr lang="cs-CZ" dirty="0" smtClean="0"/>
              <a:t>Pracoviště:		FUA/KPS 6610</a:t>
            </a:r>
          </a:p>
          <a:p>
            <a:endParaRPr lang="cs-CZ" b="1" dirty="0" smtClean="0"/>
          </a:p>
          <a:p>
            <a:endParaRPr lang="cs-CZ" b="1" dirty="0" smtClean="0"/>
          </a:p>
          <a:p>
            <a:r>
              <a:rPr lang="cs-CZ" b="1" dirty="0" err="1" smtClean="0"/>
              <a:t>Spoluřešitelé</a:t>
            </a:r>
            <a:r>
              <a:rPr lang="cs-CZ" b="1" dirty="0" smtClean="0"/>
              <a:t>:	Ing. arch. Vladimír Balda</a:t>
            </a:r>
          </a:p>
          <a:p>
            <a:r>
              <a:rPr lang="cs-CZ" b="1" dirty="0" smtClean="0"/>
              <a:t>				doc. Ing. Eva Burgetová, CSc.</a:t>
            </a:r>
          </a:p>
          <a:p>
            <a:r>
              <a:rPr lang="cs-CZ" b="1" dirty="0" smtClean="0"/>
              <a:t>				Mgr. A. Jiří Jindřich</a:t>
            </a:r>
          </a:p>
        </p:txBody>
      </p:sp>
      <p:sp>
        <p:nvSpPr>
          <p:cNvPr id="5" name="Nadpis 8"/>
          <p:cNvSpPr txBox="1">
            <a:spLocks/>
          </p:cNvSpPr>
          <p:nvPr/>
        </p:nvSpPr>
        <p:spPr>
          <a:xfrm>
            <a:off x="0" y="836712"/>
            <a:ext cx="9144000" cy="72008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Řešitelé :</a:t>
            </a: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ovéPole 3"/>
          <p:cNvSpPr txBox="1">
            <a:spLocks noChangeArrowheads="1"/>
          </p:cNvSpPr>
          <p:nvPr/>
        </p:nvSpPr>
        <p:spPr bwMode="auto">
          <a:xfrm>
            <a:off x="539750" y="6453188"/>
            <a:ext cx="7561263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900" dirty="0">
                <a:latin typeface="Myriad Pro" pitchFamily="34" charset="0"/>
              </a:rPr>
              <a:t>Studentská 2 </a:t>
            </a:r>
            <a:r>
              <a:rPr lang="cs-CZ" sz="900" dirty="0">
                <a:solidFill>
                  <a:srgbClr val="6B368A"/>
                </a:solidFill>
                <a:latin typeface="Myriad Pro" pitchFamily="34" charset="0"/>
              </a:rPr>
              <a:t>|</a:t>
            </a:r>
            <a:r>
              <a:rPr lang="cs-CZ" sz="900" dirty="0">
                <a:latin typeface="Myriad Pro" pitchFamily="34" charset="0"/>
              </a:rPr>
              <a:t> 460 02 Liberec 2 </a:t>
            </a:r>
            <a:r>
              <a:rPr lang="cs-CZ" sz="900" dirty="0">
                <a:solidFill>
                  <a:srgbClr val="6B368A"/>
                </a:solidFill>
                <a:latin typeface="Myriad Pro" pitchFamily="34" charset="0"/>
              </a:rPr>
              <a:t>|</a:t>
            </a:r>
            <a:r>
              <a:rPr lang="cs-CZ" sz="900" dirty="0">
                <a:latin typeface="Myriad Pro" pitchFamily="34" charset="0"/>
              </a:rPr>
              <a:t> FUA- KPS</a:t>
            </a:r>
            <a:r>
              <a:rPr lang="cs-CZ" sz="900" dirty="0">
                <a:solidFill>
                  <a:srgbClr val="6B368A"/>
                </a:solidFill>
                <a:latin typeface="Myriad Pro" pitchFamily="34" charset="0"/>
              </a:rPr>
              <a:t> |</a:t>
            </a:r>
            <a:r>
              <a:rPr lang="cs-CZ" sz="900" dirty="0">
                <a:latin typeface="Myriad Pro" pitchFamily="34" charset="0"/>
              </a:rPr>
              <a:t> </a:t>
            </a:r>
            <a:r>
              <a:rPr lang="cs-CZ" sz="900" dirty="0">
                <a:solidFill>
                  <a:srgbClr val="7AB51D"/>
                </a:solidFill>
                <a:latin typeface="Myriad Pro" pitchFamily="34" charset="0"/>
              </a:rPr>
              <a:t> </a:t>
            </a:r>
            <a:r>
              <a:rPr lang="cs-CZ" sz="900" dirty="0" err="1">
                <a:latin typeface="Myriad Pro" pitchFamily="34" charset="0"/>
              </a:rPr>
              <a:t>jana.kostalova</a:t>
            </a:r>
            <a:r>
              <a:rPr lang="cs-CZ" sz="900" dirty="0">
                <a:latin typeface="Myriad Pro" pitchFamily="34" charset="0"/>
              </a:rPr>
              <a:t>@tul.</a:t>
            </a:r>
            <a:r>
              <a:rPr lang="cs-CZ" sz="900" dirty="0" err="1">
                <a:latin typeface="Myriad Pro" pitchFamily="34" charset="0"/>
              </a:rPr>
              <a:t>cz</a:t>
            </a:r>
            <a:endParaRPr lang="cs-CZ" sz="900" dirty="0">
              <a:latin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9"/>
          <p:cNvSpPr>
            <a:spLocks noGrp="1"/>
          </p:cNvSpPr>
          <p:nvPr>
            <p:ph sz="quarter" idx="10"/>
          </p:nvPr>
        </p:nvSpPr>
        <p:spPr>
          <a:xfrm>
            <a:off x="2267744" y="1628800"/>
            <a:ext cx="5400600" cy="4392613"/>
          </a:xfrm>
        </p:spPr>
        <p:txBody>
          <a:bodyPr>
            <a:normAutofit/>
          </a:bodyPr>
          <a:lstStyle/>
          <a:p>
            <a:pPr lvl="1">
              <a:lnSpc>
                <a:spcPct val="120000"/>
              </a:lnSpc>
              <a:buNone/>
              <a:defRPr/>
            </a:pPr>
            <a:endParaRPr lang="cs-CZ" altLang="en-US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Ä"/>
              <a:defRPr/>
            </a:pPr>
            <a:r>
              <a:rPr lang="cs-CZ" alt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/>
                <a:cs typeface="Calibri"/>
              </a:rPr>
              <a:t> </a:t>
            </a:r>
            <a:r>
              <a:rPr lang="cs-CZ" alt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cíle projektu</a:t>
            </a:r>
          </a:p>
          <a:p>
            <a:pPr>
              <a:lnSpc>
                <a:spcPct val="120000"/>
              </a:lnSpc>
              <a:buFont typeface="Wingdings" pitchFamily="2" charset="2"/>
              <a:buChar char="Ä"/>
              <a:defRPr/>
            </a:pPr>
            <a:r>
              <a:rPr lang="cs-CZ" alt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indikátory</a:t>
            </a:r>
          </a:p>
          <a:p>
            <a:pPr>
              <a:lnSpc>
                <a:spcPct val="120000"/>
              </a:lnSpc>
              <a:buFont typeface="Wingdings" pitchFamily="2" charset="2"/>
              <a:buChar char="Ä"/>
              <a:defRPr/>
            </a:pPr>
            <a:r>
              <a:rPr lang="cs-CZ" alt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řešení</a:t>
            </a:r>
          </a:p>
          <a:p>
            <a:pPr>
              <a:lnSpc>
                <a:spcPct val="120000"/>
              </a:lnSpc>
              <a:buFont typeface="Wingdings" pitchFamily="2" charset="2"/>
              <a:buChar char="Ä"/>
              <a:defRPr/>
            </a:pPr>
            <a:r>
              <a:rPr lang="cs-CZ" alt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čerpání dotace</a:t>
            </a:r>
          </a:p>
          <a:p>
            <a:pPr>
              <a:lnSpc>
                <a:spcPct val="120000"/>
              </a:lnSpc>
              <a:buFont typeface="Wingdings" pitchFamily="2" charset="2"/>
              <a:buChar char="Ä"/>
              <a:defRPr/>
            </a:pPr>
            <a:r>
              <a:rPr lang="cs-CZ" alt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ukázka přednášek</a:t>
            </a:r>
            <a:endParaRPr lang="cs-CZ" altLang="en-US" b="1" dirty="0" smtClean="0">
              <a:effectLst>
                <a:outerShdw blurRad="38100" dist="38100" dir="2700000" algn="tl">
                  <a:srgbClr val="FFFFFF"/>
                </a:outerShdw>
              </a:effectLst>
              <a:cs typeface="Calibri"/>
            </a:endParaRPr>
          </a:p>
          <a:p>
            <a:pPr lvl="1">
              <a:lnSpc>
                <a:spcPct val="120000"/>
              </a:lnSpc>
              <a:buNone/>
              <a:defRPr/>
            </a:pPr>
            <a:endParaRPr lang="cs-CZ" altLang="en-US" b="1" dirty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5" name="Nadpis 8"/>
          <p:cNvSpPr txBox="1">
            <a:spLocks/>
          </p:cNvSpPr>
          <p:nvPr/>
        </p:nvSpPr>
        <p:spPr>
          <a:xfrm>
            <a:off x="0" y="836712"/>
            <a:ext cx="9144000" cy="72008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Obsah :</a:t>
            </a: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ovéPole 3"/>
          <p:cNvSpPr txBox="1">
            <a:spLocks noChangeArrowheads="1"/>
          </p:cNvSpPr>
          <p:nvPr/>
        </p:nvSpPr>
        <p:spPr bwMode="auto">
          <a:xfrm>
            <a:off x="539750" y="6453188"/>
            <a:ext cx="7561263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900" dirty="0" smtClean="0">
                <a:latin typeface="Myriad Pro" pitchFamily="34" charset="0"/>
              </a:rPr>
              <a:t>TUL FUA  </a:t>
            </a:r>
            <a:r>
              <a:rPr lang="cs-CZ" sz="900" dirty="0" smtClean="0">
                <a:solidFill>
                  <a:srgbClr val="6B368A"/>
                </a:solidFill>
                <a:latin typeface="Myriad Pro" pitchFamily="34" charset="0"/>
              </a:rPr>
              <a:t>| </a:t>
            </a:r>
            <a:r>
              <a:rPr lang="cs-CZ" sz="900" dirty="0" smtClean="0">
                <a:latin typeface="Myriad Pro" pitchFamily="34" charset="0"/>
              </a:rPr>
              <a:t> IP 2017</a:t>
            </a:r>
            <a:endParaRPr lang="cs-CZ" sz="900" dirty="0">
              <a:latin typeface="Myriad Pro" pitchFamily="34" charset="0"/>
            </a:endParaRPr>
          </a:p>
        </p:txBody>
      </p:sp>
      <p:sp>
        <p:nvSpPr>
          <p:cNvPr id="7" name="Zástupný symbol pro číslo snímku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15A274-92B4-42A2-8855-12FC36CD99BC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683568" y="1988840"/>
            <a:ext cx="792088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800" dirty="0" smtClean="0">
                <a:latin typeface="+mn-lt"/>
              </a:rPr>
              <a:t> </a:t>
            </a:r>
            <a:r>
              <a:rPr lang="cs-CZ" sz="2800" dirty="0" smtClean="0"/>
              <a:t>Cílem projektu je zapojit do teoretické výuky oborů architektury a designu prvky praktické činnosti ve formě řemeslné práce se základními stavebními materiály.</a:t>
            </a:r>
          </a:p>
          <a:p>
            <a:pPr algn="just"/>
            <a:endParaRPr lang="cs-CZ" sz="2800" dirty="0" smtClean="0"/>
          </a:p>
          <a:p>
            <a:pPr algn="just"/>
            <a:r>
              <a:rPr lang="cs-CZ" sz="2800" dirty="0" smtClean="0"/>
              <a:t>Sekundárním cílem je propojení akademického prostředí fakulty s průmyslem zabývajícím se výrobou stavebních hmot a materiálů.</a:t>
            </a:r>
            <a:endParaRPr lang="cs-CZ" sz="2800" dirty="0" smtClean="0">
              <a:latin typeface="+mn-lt"/>
            </a:endParaRPr>
          </a:p>
          <a:p>
            <a:endParaRPr lang="cs-CZ" sz="2400" dirty="0" smtClean="0">
              <a:latin typeface="+mn-lt"/>
            </a:endParaRPr>
          </a:p>
        </p:txBody>
      </p:sp>
      <p:sp>
        <p:nvSpPr>
          <p:cNvPr id="4" name="Nadpis 8"/>
          <p:cNvSpPr txBox="1">
            <a:spLocks/>
          </p:cNvSpPr>
          <p:nvPr/>
        </p:nvSpPr>
        <p:spPr>
          <a:xfrm>
            <a:off x="0" y="476672"/>
            <a:ext cx="9144000" cy="72008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Cíle  projektu :</a:t>
            </a: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274-92B4-42A2-8855-12FC36CD99BC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7" name="TextovéPole 3"/>
          <p:cNvSpPr txBox="1">
            <a:spLocks noChangeArrowheads="1"/>
          </p:cNvSpPr>
          <p:nvPr/>
        </p:nvSpPr>
        <p:spPr bwMode="auto">
          <a:xfrm>
            <a:off x="539750" y="6453188"/>
            <a:ext cx="7561263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900" dirty="0" smtClean="0">
                <a:latin typeface="Myriad Pro" pitchFamily="34" charset="0"/>
              </a:rPr>
              <a:t>TUL FUA  </a:t>
            </a:r>
            <a:r>
              <a:rPr lang="cs-CZ" sz="900" dirty="0" smtClean="0">
                <a:solidFill>
                  <a:srgbClr val="6B368A"/>
                </a:solidFill>
                <a:latin typeface="Myriad Pro" pitchFamily="34" charset="0"/>
              </a:rPr>
              <a:t>| </a:t>
            </a:r>
            <a:r>
              <a:rPr lang="cs-CZ" sz="900" dirty="0" smtClean="0">
                <a:latin typeface="Myriad Pro" pitchFamily="34" charset="0"/>
              </a:rPr>
              <a:t> IP 2017</a:t>
            </a:r>
            <a:endParaRPr lang="cs-CZ" sz="900" dirty="0">
              <a:latin typeface="Myriad Pro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971600" y="1772816"/>
            <a:ext cx="734481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cs-CZ" sz="2800" dirty="0" smtClean="0">
                <a:latin typeface="+mn-lt"/>
              </a:rPr>
              <a:t> 	Exkurze do průmyslového podniku:  	1</a:t>
            </a:r>
          </a:p>
          <a:p>
            <a:pPr marL="514350" indent="-514350"/>
            <a:r>
              <a:rPr lang="cs-CZ" sz="2800" dirty="0" smtClean="0">
                <a:latin typeface="+mn-lt"/>
              </a:rPr>
              <a:t>	</a:t>
            </a:r>
          </a:p>
          <a:p>
            <a:pPr marL="514350" indent="-514350"/>
            <a:r>
              <a:rPr lang="cs-CZ" sz="2800" dirty="0" smtClean="0">
                <a:latin typeface="+mn-lt"/>
              </a:rPr>
              <a:t>B.		Workshop zaměřený na práci </a:t>
            </a:r>
          </a:p>
          <a:p>
            <a:r>
              <a:rPr lang="cs-CZ" sz="2800" dirty="0" smtClean="0">
                <a:latin typeface="+mn-lt"/>
              </a:rPr>
              <a:t>	s konkrétním materiálem:  		1</a:t>
            </a:r>
          </a:p>
          <a:p>
            <a:endParaRPr lang="cs-CZ" sz="2800" dirty="0" smtClean="0">
              <a:latin typeface="+mn-lt"/>
            </a:endParaRPr>
          </a:p>
          <a:p>
            <a:r>
              <a:rPr lang="cs-CZ" sz="2800" dirty="0" smtClean="0">
                <a:latin typeface="+mn-lt"/>
              </a:rPr>
              <a:t>C.     	</a:t>
            </a:r>
            <a:r>
              <a:rPr lang="cs-CZ" sz="2800" dirty="0" smtClean="0"/>
              <a:t>Odborné přednášky lektorů z praxe:  	2</a:t>
            </a:r>
          </a:p>
          <a:p>
            <a:endParaRPr lang="cs-CZ" sz="2800" dirty="0" smtClean="0"/>
          </a:p>
          <a:p>
            <a:r>
              <a:rPr lang="cs-CZ" sz="2800" dirty="0" smtClean="0"/>
              <a:t> D.	Výstava studentských prací: 		1</a:t>
            </a:r>
            <a:endParaRPr lang="cs-CZ" sz="2800" dirty="0" smtClean="0">
              <a:latin typeface="+mn-lt"/>
            </a:endParaRPr>
          </a:p>
          <a:p>
            <a:endParaRPr lang="cs-CZ" sz="2400" dirty="0" smtClean="0">
              <a:latin typeface="+mn-lt"/>
            </a:endParaRPr>
          </a:p>
        </p:txBody>
      </p:sp>
      <p:sp>
        <p:nvSpPr>
          <p:cNvPr id="4" name="Nadpis 8"/>
          <p:cNvSpPr txBox="1">
            <a:spLocks/>
          </p:cNvSpPr>
          <p:nvPr/>
        </p:nvSpPr>
        <p:spPr>
          <a:xfrm>
            <a:off x="0" y="476672"/>
            <a:ext cx="9144000" cy="72008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Indikátory :</a:t>
            </a: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796136" y="5805264"/>
            <a:ext cx="3347864" cy="46166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bg1"/>
                </a:solidFill>
              </a:rPr>
              <a:t>SPLNĚNO NA 100 %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274-92B4-42A2-8855-12FC36CD99BC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8" name="TextovéPole 3"/>
          <p:cNvSpPr txBox="1">
            <a:spLocks noChangeArrowheads="1"/>
          </p:cNvSpPr>
          <p:nvPr/>
        </p:nvSpPr>
        <p:spPr bwMode="auto">
          <a:xfrm>
            <a:off x="539750" y="6453188"/>
            <a:ext cx="7561263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900" dirty="0" smtClean="0">
                <a:latin typeface="Myriad Pro" pitchFamily="34" charset="0"/>
              </a:rPr>
              <a:t>TUL FUA  </a:t>
            </a:r>
            <a:r>
              <a:rPr lang="cs-CZ" sz="900" dirty="0" smtClean="0">
                <a:solidFill>
                  <a:srgbClr val="6B368A"/>
                </a:solidFill>
                <a:latin typeface="Myriad Pro" pitchFamily="34" charset="0"/>
              </a:rPr>
              <a:t>| </a:t>
            </a:r>
            <a:r>
              <a:rPr lang="cs-CZ" sz="900" dirty="0" smtClean="0">
                <a:latin typeface="Myriad Pro" pitchFamily="34" charset="0"/>
              </a:rPr>
              <a:t> IP 2017</a:t>
            </a:r>
            <a:endParaRPr lang="cs-CZ" sz="900" dirty="0">
              <a:latin typeface="Myriad Pro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95536" y="1844824"/>
            <a:ext cx="835292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7030A0"/>
                </a:solidFill>
                <a:latin typeface="+mn-lt"/>
              </a:rPr>
              <a:t>Exkurze :  1 + bonus</a:t>
            </a:r>
            <a:r>
              <a:rPr lang="cs-CZ" sz="2400" dirty="0" smtClean="0">
                <a:latin typeface="+mn-lt"/>
              </a:rPr>
              <a:t>	</a:t>
            </a:r>
          </a:p>
          <a:p>
            <a:endParaRPr lang="cs-CZ" sz="2400" b="1" dirty="0" smtClean="0">
              <a:latin typeface="+mn-lt"/>
            </a:endParaRPr>
          </a:p>
          <a:p>
            <a:r>
              <a:rPr lang="cs-CZ" sz="2400" b="1" dirty="0" smtClean="0">
                <a:latin typeface="+mn-lt"/>
              </a:rPr>
              <a:t>12. 5. 2017 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latin typeface="+mn-lt"/>
              </a:rPr>
              <a:t>		</a:t>
            </a:r>
            <a:r>
              <a:rPr lang="cs-CZ" sz="2400" b="1" dirty="0" smtClean="0">
                <a:latin typeface="+mn-lt"/>
              </a:rPr>
              <a:t>Prohlídka závodu RAKO III</a:t>
            </a:r>
            <a:r>
              <a:rPr lang="cs-CZ" sz="2400" dirty="0" smtClean="0">
                <a:latin typeface="+mn-lt"/>
              </a:rPr>
              <a:t>, </a:t>
            </a:r>
            <a:r>
              <a:rPr lang="cs-CZ" sz="2400" dirty="0" err="1" smtClean="0">
                <a:latin typeface="+mn-lt"/>
              </a:rPr>
              <a:t>Lubná</a:t>
            </a:r>
            <a:r>
              <a:rPr lang="cs-CZ" sz="2400" dirty="0" smtClean="0">
                <a:latin typeface="+mn-lt"/>
              </a:rPr>
              <a:t> u Rakovníka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/>
              <a:t>		Poklady v českých keramických obkladech Plasy</a:t>
            </a:r>
          </a:p>
          <a:p>
            <a:r>
              <a:rPr lang="cs-CZ" sz="2400" dirty="0" smtClean="0"/>
              <a:t>		Tomáš Heřman (</a:t>
            </a:r>
            <a:r>
              <a:rPr lang="cs-CZ" sz="2400" dirty="0" err="1" smtClean="0"/>
              <a:t>Lasselsberger</a:t>
            </a:r>
            <a:r>
              <a:rPr lang="cs-CZ" sz="2400" dirty="0" smtClean="0"/>
              <a:t>, s.r.o.)</a:t>
            </a:r>
          </a:p>
          <a:p>
            <a:endParaRPr lang="cs-CZ" sz="2400" dirty="0" smtClean="0">
              <a:latin typeface="+mn-lt"/>
            </a:endParaRPr>
          </a:p>
          <a:p>
            <a:r>
              <a:rPr lang="cs-CZ" sz="2400" b="1" dirty="0" smtClean="0">
                <a:latin typeface="+mn-lt"/>
              </a:rPr>
              <a:t>12. 12. 2017 	Bonus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latin typeface="+mn-lt"/>
              </a:rPr>
              <a:t>		</a:t>
            </a:r>
            <a:r>
              <a:rPr lang="cs-CZ" sz="2400" b="1" dirty="0" smtClean="0">
                <a:latin typeface="+mn-lt"/>
              </a:rPr>
              <a:t>Vila </a:t>
            </a:r>
            <a:r>
              <a:rPr lang="cs-CZ" sz="2400" b="1" dirty="0" err="1" smtClean="0">
                <a:latin typeface="+mn-lt"/>
              </a:rPr>
              <a:t>Tugendhat</a:t>
            </a:r>
            <a:r>
              <a:rPr lang="cs-CZ" sz="2400" b="1" dirty="0" smtClean="0">
                <a:latin typeface="+mn-lt"/>
              </a:rPr>
              <a:t> </a:t>
            </a:r>
            <a:r>
              <a:rPr lang="cs-CZ" sz="2400" dirty="0" smtClean="0">
                <a:latin typeface="+mn-lt"/>
              </a:rPr>
              <a:t>– Brno, obklady </a:t>
            </a:r>
            <a:r>
              <a:rPr lang="cs-CZ" sz="2400" dirty="0" err="1" smtClean="0">
                <a:latin typeface="+mn-lt"/>
              </a:rPr>
              <a:t>Rako</a:t>
            </a:r>
            <a:r>
              <a:rPr lang="cs-CZ" sz="2400" dirty="0" smtClean="0">
                <a:latin typeface="+mn-lt"/>
              </a:rPr>
              <a:t> v praxi- 		historické i současné</a:t>
            </a:r>
          </a:p>
          <a:p>
            <a:endParaRPr lang="cs-CZ" sz="2000" dirty="0" smtClean="0">
              <a:latin typeface="+mn-lt"/>
            </a:endParaRPr>
          </a:p>
          <a:p>
            <a:endParaRPr lang="cs-CZ" sz="2400" dirty="0" smtClean="0">
              <a:latin typeface="+mn-lt"/>
            </a:endParaRPr>
          </a:p>
        </p:txBody>
      </p:sp>
      <p:sp>
        <p:nvSpPr>
          <p:cNvPr id="4" name="Nadpis 8"/>
          <p:cNvSpPr txBox="1">
            <a:spLocks/>
          </p:cNvSpPr>
          <p:nvPr/>
        </p:nvSpPr>
        <p:spPr>
          <a:xfrm>
            <a:off x="0" y="476672"/>
            <a:ext cx="9144000" cy="72008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Indikátor „A“  - řešení:</a:t>
            </a: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274-92B4-42A2-8855-12FC36CD99BC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7" name="TextovéPole 3"/>
          <p:cNvSpPr txBox="1">
            <a:spLocks noChangeArrowheads="1"/>
          </p:cNvSpPr>
          <p:nvPr/>
        </p:nvSpPr>
        <p:spPr bwMode="auto">
          <a:xfrm>
            <a:off x="539750" y="6453188"/>
            <a:ext cx="7561263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900" dirty="0" smtClean="0">
                <a:latin typeface="Myriad Pro" pitchFamily="34" charset="0"/>
              </a:rPr>
              <a:t>TUL FUA  </a:t>
            </a:r>
            <a:r>
              <a:rPr lang="cs-CZ" sz="900" dirty="0" smtClean="0">
                <a:solidFill>
                  <a:srgbClr val="6B368A"/>
                </a:solidFill>
                <a:latin typeface="Myriad Pro" pitchFamily="34" charset="0"/>
              </a:rPr>
              <a:t>| </a:t>
            </a:r>
            <a:r>
              <a:rPr lang="cs-CZ" sz="900" dirty="0" smtClean="0">
                <a:latin typeface="Myriad Pro" pitchFamily="34" charset="0"/>
              </a:rPr>
              <a:t> IP 2017</a:t>
            </a:r>
            <a:endParaRPr lang="cs-CZ" sz="900" dirty="0">
              <a:latin typeface="Myriad Pro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683568" y="225301"/>
          <a:ext cx="4536504" cy="6419819"/>
        </p:xfrm>
        <a:graphic>
          <a:graphicData uri="http://schemas.openxmlformats.org/presentationml/2006/ole">
            <p:oleObj spid="_x0000_s28679" name="Acrobat Document" r:id="rId3" imgW="5667210" imgH="8019745" progId="AcroExch.Document.DC">
              <p:embed/>
            </p:oleObj>
          </a:graphicData>
        </a:graphic>
      </p:graphicFrame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274-92B4-42A2-8855-12FC36CD99BC}" type="slidenum">
              <a:rPr lang="cs-CZ" smtClean="0"/>
              <a:pPr/>
              <a:t>7</a:t>
            </a:fld>
            <a:endParaRPr lang="cs-CZ"/>
          </a:p>
        </p:txBody>
      </p:sp>
      <p:pic>
        <p:nvPicPr>
          <p:cNvPr id="6" name="Picture 2" descr="Související obráze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32656"/>
            <a:ext cx="3456384" cy="2592288"/>
          </a:xfrm>
          <a:prstGeom prst="rect">
            <a:avLst/>
          </a:prstGeom>
          <a:noFill/>
        </p:spPr>
      </p:pic>
      <p:pic>
        <p:nvPicPr>
          <p:cNvPr id="7" name="Picture 4" descr="Výsledek obrázku pro rako III kalibrace"/>
          <p:cNvPicPr>
            <a:picLocks noChangeAspect="1" noChangeArrowheads="1"/>
          </p:cNvPicPr>
          <p:nvPr/>
        </p:nvPicPr>
        <p:blipFill>
          <a:blip r:embed="rId5" cstate="print"/>
          <a:srcRect l="10016" r="12472"/>
          <a:stretch>
            <a:fillRect/>
          </a:stretch>
        </p:blipFill>
        <p:spPr bwMode="auto">
          <a:xfrm>
            <a:off x="5076057" y="3068960"/>
            <a:ext cx="3456384" cy="3024336"/>
          </a:xfrm>
          <a:prstGeom prst="rect">
            <a:avLst/>
          </a:prstGeom>
          <a:noFill/>
        </p:spPr>
      </p:pic>
      <p:sp>
        <p:nvSpPr>
          <p:cNvPr id="9" name="TextovéPole 3"/>
          <p:cNvSpPr txBox="1">
            <a:spLocks noChangeArrowheads="1"/>
          </p:cNvSpPr>
          <p:nvPr/>
        </p:nvSpPr>
        <p:spPr bwMode="auto">
          <a:xfrm>
            <a:off x="539750" y="6453188"/>
            <a:ext cx="7561263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900" dirty="0" smtClean="0">
                <a:latin typeface="Myriad Pro" pitchFamily="34" charset="0"/>
              </a:rPr>
              <a:t>TUL FUA  </a:t>
            </a:r>
            <a:r>
              <a:rPr lang="cs-CZ" sz="900" dirty="0" smtClean="0">
                <a:solidFill>
                  <a:srgbClr val="6B368A"/>
                </a:solidFill>
                <a:latin typeface="Myriad Pro" pitchFamily="34" charset="0"/>
              </a:rPr>
              <a:t>| </a:t>
            </a:r>
            <a:r>
              <a:rPr lang="cs-CZ" sz="900" dirty="0" smtClean="0">
                <a:latin typeface="Myriad Pro" pitchFamily="34" charset="0"/>
              </a:rPr>
              <a:t> IP 2017</a:t>
            </a:r>
            <a:endParaRPr lang="cs-CZ" sz="900" dirty="0">
              <a:latin typeface="Myriad Pro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Ludek\Downloads\DSC_00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6056416"/>
          </a:xfrm>
          <a:prstGeom prst="rect">
            <a:avLst/>
          </a:prstGeom>
          <a:noFill/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274-92B4-42A2-8855-12FC36CD99BC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1907704" y="6237312"/>
            <a:ext cx="1348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/>
              <a:t>12. 05. 2017</a:t>
            </a:r>
            <a:endParaRPr lang="cs-CZ" dirty="0"/>
          </a:p>
        </p:txBody>
      </p:sp>
      <p:sp>
        <p:nvSpPr>
          <p:cNvPr id="6" name="TextovéPole 3"/>
          <p:cNvSpPr txBox="1">
            <a:spLocks noChangeArrowheads="1"/>
          </p:cNvSpPr>
          <p:nvPr/>
        </p:nvSpPr>
        <p:spPr bwMode="auto">
          <a:xfrm>
            <a:off x="539750" y="6453188"/>
            <a:ext cx="7561263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900" dirty="0" smtClean="0">
                <a:latin typeface="Myriad Pro" pitchFamily="34" charset="0"/>
              </a:rPr>
              <a:t>TUL FUA  </a:t>
            </a:r>
            <a:r>
              <a:rPr lang="cs-CZ" sz="900" dirty="0" smtClean="0">
                <a:solidFill>
                  <a:srgbClr val="6B368A"/>
                </a:solidFill>
                <a:latin typeface="Myriad Pro" pitchFamily="34" charset="0"/>
              </a:rPr>
              <a:t>| </a:t>
            </a:r>
            <a:r>
              <a:rPr lang="cs-CZ" sz="900" dirty="0" smtClean="0">
                <a:latin typeface="Myriad Pro" pitchFamily="34" charset="0"/>
              </a:rPr>
              <a:t> IP 2017</a:t>
            </a:r>
            <a:endParaRPr lang="cs-CZ" sz="900" dirty="0">
              <a:latin typeface="Myriad Pro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Ludek\Downloads\20171212_133005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711587" y="1655803"/>
            <a:ext cx="6048672" cy="3402378"/>
          </a:xfrm>
          <a:prstGeom prst="rect">
            <a:avLst/>
          </a:prstGeom>
          <a:noFill/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274-92B4-42A2-8855-12FC36CD99BC}" type="slidenum">
              <a:rPr lang="cs-CZ" smtClean="0"/>
              <a:pPr/>
              <a:t>9</a:t>
            </a:fld>
            <a:endParaRPr lang="cs-CZ"/>
          </a:p>
        </p:txBody>
      </p:sp>
      <p:pic>
        <p:nvPicPr>
          <p:cNvPr id="6" name="Picture 2" descr="C:\Users\Ludek\Downloads\20171212_1610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305109" y="1167499"/>
            <a:ext cx="3816424" cy="2146738"/>
          </a:xfrm>
          <a:prstGeom prst="rect">
            <a:avLst/>
          </a:prstGeom>
          <a:noFill/>
        </p:spPr>
      </p:pic>
      <p:pic>
        <p:nvPicPr>
          <p:cNvPr id="4" name="Picture 2" descr="C:\Users\Ludek\Downloads\IMG_28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2996366"/>
            <a:ext cx="2592288" cy="3456969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4139952" y="5589240"/>
            <a:ext cx="1348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/>
              <a:t>12. 12. 2017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6804248" y="1268760"/>
            <a:ext cx="16092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/>
              <a:t>Bonus</a:t>
            </a:r>
          </a:p>
          <a:p>
            <a:r>
              <a:rPr lang="cs-CZ" b="1" dirty="0" smtClean="0"/>
              <a:t>Vila </a:t>
            </a:r>
            <a:r>
              <a:rPr lang="cs-CZ" b="1" dirty="0" err="1" smtClean="0"/>
              <a:t>Tugendhat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6228184" y="332656"/>
            <a:ext cx="2915816" cy="46166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cs-CZ" sz="1200" dirty="0" smtClean="0">
                <a:solidFill>
                  <a:schemeClr val="bg1"/>
                </a:solidFill>
              </a:rPr>
              <a:t>https://drive.google.com/drive/folders/0B-FNHPcjOuOzLU1mT01DbURyWW8</a:t>
            </a:r>
            <a:endParaRPr lang="cs-CZ" sz="1200" dirty="0">
              <a:solidFill>
                <a:schemeClr val="bg1"/>
              </a:solidFill>
            </a:endParaRPr>
          </a:p>
        </p:txBody>
      </p:sp>
      <p:sp>
        <p:nvSpPr>
          <p:cNvPr id="12" name="TextovéPole 3"/>
          <p:cNvSpPr txBox="1">
            <a:spLocks noChangeArrowheads="1"/>
          </p:cNvSpPr>
          <p:nvPr/>
        </p:nvSpPr>
        <p:spPr bwMode="auto">
          <a:xfrm>
            <a:off x="539750" y="6453188"/>
            <a:ext cx="7561263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900" dirty="0" smtClean="0">
                <a:latin typeface="Myriad Pro" pitchFamily="34" charset="0"/>
              </a:rPr>
              <a:t>TUL FUA  </a:t>
            </a:r>
            <a:r>
              <a:rPr lang="cs-CZ" sz="900" dirty="0" smtClean="0">
                <a:solidFill>
                  <a:srgbClr val="6B368A"/>
                </a:solidFill>
                <a:latin typeface="Myriad Pro" pitchFamily="34" charset="0"/>
              </a:rPr>
              <a:t>| </a:t>
            </a:r>
            <a:r>
              <a:rPr lang="cs-CZ" sz="900" dirty="0" smtClean="0">
                <a:latin typeface="Myriad Pro" pitchFamily="34" charset="0"/>
              </a:rPr>
              <a:t> IP 2017</a:t>
            </a:r>
            <a:endParaRPr lang="cs-CZ" sz="900" dirty="0">
              <a:latin typeface="Myriad Pro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FšablonaPowerPoint2011Cz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UL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546</TotalTime>
  <Words>409</Words>
  <Application>Microsoft Office PowerPoint</Application>
  <PresentationFormat>Předvádění na obrazovce (4:3)</PresentationFormat>
  <Paragraphs>161</Paragraphs>
  <Slides>16</Slides>
  <Notes>1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8" baseType="lpstr">
      <vt:lpstr>EFšablonaPowerPoint2011Cz</vt:lpstr>
      <vt:lpstr>Acrobat Document</vt:lpstr>
      <vt:lpstr>„Inovace a propojení výuky stavebních materiálů a hmot “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</vt:vector>
  </TitlesOfParts>
  <Company>TUL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Caidler</dc:creator>
  <cp:keywords>TUL</cp:keywords>
  <cp:lastModifiedBy>Uživatel systému Windows</cp:lastModifiedBy>
  <cp:revision>52</cp:revision>
  <dcterms:created xsi:type="dcterms:W3CDTF">2011-11-10T13:50:52Z</dcterms:created>
  <dcterms:modified xsi:type="dcterms:W3CDTF">2018-01-09T00:46:09Z</dcterms:modified>
</cp:coreProperties>
</file>