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0"/>
  </p:notesMasterIdLst>
  <p:sldIdLst>
    <p:sldId id="257" r:id="rId2"/>
    <p:sldId id="258" r:id="rId3"/>
    <p:sldId id="265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7AB51D"/>
    <a:srgbClr val="7E1A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60"/>
  </p:normalViewPr>
  <p:slideViewPr>
    <p:cSldViewPr>
      <p:cViewPr varScale="1">
        <p:scale>
          <a:sx n="106" d="100"/>
          <a:sy n="106" d="100"/>
        </p:scale>
        <p:origin x="1584" y="114"/>
      </p:cViewPr>
      <p:guideLst>
        <p:guide orient="horz" pos="2160"/>
        <p:guide pos="385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E52B96-8F7F-4CBB-B800-51390AB682EC}" type="datetimeFigureOut">
              <a:rPr lang="cs-CZ"/>
              <a:pPr>
                <a:defRPr/>
              </a:pPr>
              <a:t>5. 1. 2018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6E96EA-E9FC-4CED-800E-CD7D2F847C8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8116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5. 1. 2018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5. 1. 2018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5. 1. 2018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5. 1. 2018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539552" y="908720"/>
            <a:ext cx="8064896" cy="72008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Klepnutím vložíte nadpis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0" hasCustomPrompt="1"/>
          </p:nvPr>
        </p:nvSpPr>
        <p:spPr>
          <a:xfrm>
            <a:off x="539750" y="1844824"/>
            <a:ext cx="8064500" cy="4392613"/>
          </a:xfrm>
        </p:spPr>
        <p:txBody>
          <a:bodyPr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cs-CZ" dirty="0" smtClean="0"/>
              <a:t>Klepnutím vložíte text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5. 1. 2018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5. 1. 2018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5. 1. 2018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5. 1. 2018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5. 1. 2018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5. 1. 2018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5. 1. 2018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5. 1. 2018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F8F9B-1931-4F52-AD9E-88EBCF6B3CE2}" type="datetimeFigureOut">
              <a:rPr lang="cs-CZ" smtClean="0"/>
              <a:pPr/>
              <a:t>5. 1. 2018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5A274-92B4-42A2-8855-12FC36CD99B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684" r:id="rId12"/>
    <p:sldLayoutId id="214748374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cap="all" dirty="0" smtClean="0">
                <a:latin typeface="Myriad Pro" pitchFamily="34" charset="0"/>
              </a:rPr>
              <a:t>Spolupráce se školami, pedagogická praxe</a:t>
            </a:r>
            <a:r>
              <a:rPr lang="cs-CZ" sz="900" b="1" cap="all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11. 1. 2018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539354" y="1052736"/>
            <a:ext cx="8137102" cy="1584176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chemeClr val="accent1">
                    <a:lumMod val="75000"/>
                  </a:schemeClr>
                </a:solidFill>
              </a:rPr>
              <a:t>Posilování partnerství FP TUL </a:t>
            </a:r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cs-CZ" sz="3200" b="1" dirty="0">
                <a:solidFill>
                  <a:schemeClr val="accent1">
                    <a:lumMod val="75000"/>
                  </a:schemeClr>
                </a:solidFill>
              </a:rPr>
              <a:t>fakultních škol, </a:t>
            </a:r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podpora </a:t>
            </a:r>
            <a:r>
              <a:rPr lang="cs-CZ" sz="3200" b="1" dirty="0">
                <a:solidFill>
                  <a:schemeClr val="accent1">
                    <a:lumMod val="75000"/>
                  </a:schemeClr>
                </a:solidFill>
              </a:rPr>
              <a:t>pedagogických praxí studentů </a:t>
            </a:r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učitelství </a:t>
            </a:r>
            <a:endParaRPr lang="cs-CZ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>
          <a:xfrm>
            <a:off x="539750" y="2348880"/>
            <a:ext cx="8064500" cy="3168353"/>
          </a:xfrm>
        </p:spPr>
        <p:txBody>
          <a:bodyPr>
            <a:normAutofit fontScale="92500" lnSpcReduction="10000"/>
          </a:bodyPr>
          <a:lstStyle/>
          <a:p>
            <a:pPr algn="ctr"/>
            <a:endParaRPr lang="cs-CZ" sz="3200" b="1" dirty="0" smtClean="0"/>
          </a:p>
          <a:p>
            <a:pPr algn="ctr"/>
            <a:r>
              <a:rPr lang="cs-CZ" sz="3500" b="1" dirty="0" smtClean="0"/>
              <a:t>IP 12370</a:t>
            </a:r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r>
              <a:rPr lang="cs-CZ" sz="2200" dirty="0" smtClean="0"/>
              <a:t>Alena Kopáčková (DFP)</a:t>
            </a:r>
          </a:p>
          <a:p>
            <a:pPr algn="ctr"/>
            <a:r>
              <a:rPr lang="cs-CZ" sz="2200" dirty="0" smtClean="0"/>
              <a:t>11. 1. 2018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cap="all" dirty="0" smtClean="0">
                <a:latin typeface="Myriad Pro" pitchFamily="34" charset="0"/>
              </a:rPr>
              <a:t>Spolupráce se školami, pedagogická praxe</a:t>
            </a:r>
            <a:r>
              <a:rPr lang="cs-CZ" sz="900" b="1" cap="all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11. 1. 2018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547988" y="1142714"/>
            <a:ext cx="8137102" cy="1134157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Projekt č. </a:t>
            </a:r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12370</a:t>
            </a:r>
            <a:b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Návaznost 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na DZ TUL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2016-2020 a aktualizaci DZ na r. 2017</a:t>
            </a: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>
          <a:xfrm>
            <a:off x="539354" y="2348880"/>
            <a:ext cx="8352730" cy="3240360"/>
          </a:xfrm>
        </p:spPr>
        <p:txBody>
          <a:bodyPr>
            <a:noAutofit/>
          </a:bodyPr>
          <a:lstStyle/>
          <a:p>
            <a:endParaRPr lang="cs-CZ" sz="800" b="1" dirty="0" smtClean="0"/>
          </a:p>
          <a:p>
            <a:r>
              <a:rPr lang="cs-CZ" sz="1700" b="1" dirty="0"/>
              <a:t>DZ TUL </a:t>
            </a:r>
            <a:r>
              <a:rPr lang="cs-CZ" sz="1700" b="1" dirty="0" smtClean="0"/>
              <a:t>2016 - 2020 </a:t>
            </a:r>
            <a:r>
              <a:rPr lang="cs-CZ" sz="1700" b="1" dirty="0"/>
              <a:t>– </a:t>
            </a:r>
            <a:r>
              <a:rPr lang="cs-CZ" sz="1700" b="1" dirty="0" smtClean="0"/>
              <a:t>Relevance:</a:t>
            </a:r>
          </a:p>
          <a:p>
            <a:pPr marL="0"/>
            <a:r>
              <a:rPr lang="cs-CZ" sz="1700" i="1" dirty="0" smtClean="0"/>
              <a:t>Zohlednit </a:t>
            </a:r>
            <a:r>
              <a:rPr lang="cs-CZ" sz="1700" i="1" dirty="0"/>
              <a:t>zapojení vnějších aktérů do přípravy studijních programů a komunikovat </a:t>
            </a:r>
            <a:r>
              <a:rPr lang="cs-CZ" sz="1700" i="1" dirty="0" smtClean="0"/>
              <a:t>   s nimi </a:t>
            </a:r>
            <a:r>
              <a:rPr lang="cs-CZ" sz="1700" i="1" dirty="0"/>
              <a:t>při procesech vnitřního zajišťování kvality pro institucionální akreditace. </a:t>
            </a:r>
            <a:endParaRPr lang="cs-CZ" sz="1700" dirty="0"/>
          </a:p>
          <a:p>
            <a:endParaRPr lang="cs-CZ" sz="1100" i="1" dirty="0" smtClean="0"/>
          </a:p>
          <a:p>
            <a:pPr marL="0"/>
            <a:r>
              <a:rPr lang="cs-CZ" sz="1700" i="1" dirty="0" smtClean="0"/>
              <a:t>Vytvořit </a:t>
            </a:r>
            <a:r>
              <a:rPr lang="cs-CZ" sz="1700" i="1" dirty="0"/>
              <a:t>modely partnerství fakult a ústavu s organizacemi, institucemi a firmami </a:t>
            </a:r>
            <a:r>
              <a:rPr lang="cs-CZ" sz="1700" i="1" dirty="0" smtClean="0"/>
              <a:t>       z </a:t>
            </a:r>
            <a:r>
              <a:rPr lang="cs-CZ" sz="1700" i="1" dirty="0"/>
              <a:t>praxe. Nastavit podmínky a konkretizovat prvky spolupráce partnerů, např. při tvorbě diplomových a disertačních prací, při přednáškách odborníků z praxe, kontaktu firem se studenty, propagační činnosti, projektové činnosti, pořádání konferencí, výukových aktivit a dalších činnostech s cílem usnadnit studentům přechod do praxe. </a:t>
            </a:r>
            <a:endParaRPr lang="cs-CZ" sz="1700" dirty="0"/>
          </a:p>
          <a:p>
            <a:r>
              <a:rPr lang="cs-CZ" sz="17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4897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cap="all" dirty="0" smtClean="0">
                <a:latin typeface="Myriad Pro" pitchFamily="34" charset="0"/>
              </a:rPr>
              <a:t>Spolupráce se školami, pedagogická praxe</a:t>
            </a:r>
            <a:r>
              <a:rPr lang="cs-CZ" sz="900" b="1" cap="all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11. 1. 2018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539354" y="908597"/>
            <a:ext cx="8137102" cy="1224259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Projekt č. 12370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Návaznost na DZ TUL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2016-2020 a aktualizaci DZ na r. 2017</a:t>
            </a: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>
          <a:xfrm>
            <a:off x="539354" y="1988840"/>
            <a:ext cx="8352730" cy="4176464"/>
          </a:xfrm>
        </p:spPr>
        <p:txBody>
          <a:bodyPr>
            <a:noAutofit/>
          </a:bodyPr>
          <a:lstStyle/>
          <a:p>
            <a:endParaRPr lang="cs-CZ" sz="800" b="1" dirty="0" smtClean="0"/>
          </a:p>
          <a:p>
            <a:pPr marL="0" indent="0"/>
            <a:r>
              <a:rPr lang="cs-CZ" sz="1800" b="1" dirty="0"/>
              <a:t>Plán realizace strategického záměru TUL pro rok 2017, prioritní cíl </a:t>
            </a:r>
            <a:r>
              <a:rPr lang="cs-CZ" sz="1800" b="1" dirty="0" smtClean="0"/>
              <a:t>4, Relevance:</a:t>
            </a:r>
            <a:r>
              <a:rPr lang="cs-CZ" sz="1700" i="1" dirty="0" smtClean="0"/>
              <a:t> </a:t>
            </a:r>
            <a:endParaRPr lang="cs-CZ" sz="1700" dirty="0"/>
          </a:p>
          <a:p>
            <a:endParaRPr lang="cs-CZ" sz="1100" i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1800" i="1" dirty="0"/>
              <a:t>Rozšířit spolupráci a komunikaci se subjekty aplikační sféry a reagovat na potřeby trhu práce s cílem přípravy a usnadnění přechodu studentů do praxe.</a:t>
            </a:r>
            <a:endParaRPr lang="cs-CZ" sz="1800" dirty="0"/>
          </a:p>
          <a:p>
            <a:r>
              <a:rPr lang="cs-CZ" sz="1800" i="1" dirty="0"/>
              <a:t>• </a:t>
            </a:r>
            <a:r>
              <a:rPr lang="cs-CZ" sz="1800" i="1" dirty="0" smtClean="0"/>
              <a:t>	Spolupracovat </a:t>
            </a:r>
            <a:r>
              <a:rPr lang="cs-CZ" sz="1800" i="1" dirty="0"/>
              <a:t>s potenciálními zaměstnavateli absolventů a rozšiřovat spolupráci se zařízeními pro vykonávání odborných praxí studentů na odborných pracovištích.</a:t>
            </a:r>
            <a:endParaRPr lang="cs-CZ" sz="1800" dirty="0"/>
          </a:p>
          <a:p>
            <a:r>
              <a:rPr lang="cs-CZ" sz="1800" i="1" dirty="0"/>
              <a:t>• </a:t>
            </a:r>
            <a:r>
              <a:rPr lang="cs-CZ" sz="1800" i="1" dirty="0" smtClean="0"/>
              <a:t>	Rozvíjet </a:t>
            </a:r>
            <a:r>
              <a:rPr lang="cs-CZ" sz="1800" i="1" dirty="0"/>
              <a:t>spolupráci se sítí tzv. fakultních škol jako přirozeného partnera aplikační sféry pro studijní programy vedoucí ke kvalifikaci pedagogického pracovníka směrem k získávání takových informací, které bude možné využít k profilování těchto studijních programů.</a:t>
            </a:r>
            <a:r>
              <a:rPr lang="cs-CZ" sz="1800" dirty="0"/>
              <a:t> 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241368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cap="all" dirty="0" smtClean="0">
                <a:latin typeface="Myriad Pro" pitchFamily="34" charset="0"/>
              </a:rPr>
              <a:t>Spolupráce se školami, pedagogická praxe</a:t>
            </a:r>
            <a:r>
              <a:rPr lang="cs-CZ" sz="900" b="1" cap="all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11. 1. 2018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539354" y="1124744"/>
            <a:ext cx="8137102" cy="1008112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Cíl projektu </a:t>
            </a:r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cs-CZ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>
          <a:xfrm>
            <a:off x="683568" y="1988840"/>
            <a:ext cx="7992887" cy="4248472"/>
          </a:xfrm>
        </p:spPr>
        <p:txBody>
          <a:bodyPr>
            <a:normAutofit/>
          </a:bodyPr>
          <a:lstStyle/>
          <a:p>
            <a:pPr algn="ctr"/>
            <a:endParaRPr lang="cs-CZ" dirty="0" smtClean="0"/>
          </a:p>
          <a:p>
            <a:pPr marL="0" indent="0"/>
            <a:r>
              <a:rPr lang="cs-CZ" sz="2400" dirty="0"/>
              <a:t>Posilovat význam institutu </a:t>
            </a:r>
            <a:r>
              <a:rPr lang="cs-CZ" sz="2400" dirty="0" smtClean="0"/>
              <a:t>„fakultních škol“ </a:t>
            </a:r>
            <a:r>
              <a:rPr lang="cs-CZ" sz="2400" dirty="0"/>
              <a:t>jako prvku partnerství fakulty a aplikační sféry </a:t>
            </a:r>
            <a:r>
              <a:rPr lang="cs-CZ" sz="2400" dirty="0" smtClean="0"/>
              <a:t>specifického </a:t>
            </a:r>
            <a:r>
              <a:rPr lang="cs-CZ" sz="2400" dirty="0"/>
              <a:t>pro fakulty připravující budoucí </a:t>
            </a:r>
            <a:r>
              <a:rPr lang="cs-CZ" sz="2400" dirty="0" smtClean="0"/>
              <a:t>učitele, rozvíjet spolupráci při odborném zajištění všech druhů pedagogických praxí studentů FP TUL, podpořit konání praxí na školách  libereckého regionu.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4882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cap="all" dirty="0" smtClean="0">
                <a:latin typeface="Myriad Pro" pitchFamily="34" charset="0"/>
              </a:rPr>
              <a:t>Spolupráce se školami, pedagogická praxe</a:t>
            </a:r>
            <a:r>
              <a:rPr lang="cs-CZ" sz="900" b="1" cap="all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11. 1. 2018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539354" y="908597"/>
            <a:ext cx="8137102" cy="792211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chemeClr val="accent1">
                    <a:lumMod val="75000"/>
                  </a:schemeClr>
                </a:solidFill>
              </a:rPr>
              <a:t>Kontrolovatelné výstupy projektu 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>
          <a:xfrm>
            <a:off x="468313" y="1988840"/>
            <a:ext cx="8064500" cy="4248472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cs-CZ" sz="2400" dirty="0" smtClean="0"/>
              <a:t>Podpora praxí  - zajištění odborného vedení pedagogických praxí, realizace praxí na školách,  finanční zajištění praxí </a:t>
            </a:r>
            <a:br>
              <a:rPr lang="cs-CZ" sz="2400" dirty="0" smtClean="0"/>
            </a:br>
            <a:r>
              <a:rPr lang="cs-CZ" sz="2400" dirty="0" smtClean="0"/>
              <a:t>(</a:t>
            </a:r>
            <a:r>
              <a:rPr lang="cs-CZ" sz="2400" b="1" dirty="0" smtClean="0"/>
              <a:t>plán 250 studentů/120 cvičných učitelů</a:t>
            </a:r>
            <a:r>
              <a:rPr lang="cs-CZ" sz="2400" dirty="0" smtClean="0"/>
              <a:t>).</a:t>
            </a:r>
          </a:p>
          <a:p>
            <a:pPr>
              <a:spcBef>
                <a:spcPts val="576"/>
              </a:spcBef>
            </a:pPr>
            <a:endParaRPr lang="cs-CZ" sz="2400" dirty="0" smtClean="0"/>
          </a:p>
          <a:p>
            <a:pPr marL="450850" indent="-450850"/>
            <a:r>
              <a:rPr lang="cs-CZ" sz="2400" dirty="0" smtClean="0"/>
              <a:t>2) 	Workshopy </a:t>
            </a:r>
            <a:r>
              <a:rPr lang="cs-CZ" sz="2400" dirty="0"/>
              <a:t>a semináře pro didaktiky, cvičné učitele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a </a:t>
            </a:r>
            <a:r>
              <a:rPr lang="cs-CZ" sz="2400" dirty="0"/>
              <a:t>ředitele fakultních a dalších spolupracujících škol       </a:t>
            </a:r>
            <a:r>
              <a:rPr lang="cs-CZ" sz="2400" dirty="0" smtClean="0"/>
              <a:t>(</a:t>
            </a:r>
            <a:r>
              <a:rPr lang="cs-CZ" sz="2400" b="1" dirty="0" smtClean="0"/>
              <a:t>plán 3 akce</a:t>
            </a:r>
            <a:r>
              <a:rPr lang="cs-CZ" sz="2400" dirty="0" smtClean="0"/>
              <a:t>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4294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cap="all" dirty="0" smtClean="0">
                <a:latin typeface="Myriad Pro" pitchFamily="34" charset="0"/>
              </a:rPr>
              <a:t>Spolupráce se školami, pedagogická praxe</a:t>
            </a:r>
            <a:r>
              <a:rPr lang="cs-CZ" sz="900" b="1" cap="all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11. 1. 2018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539354" y="908597"/>
            <a:ext cx="8137102" cy="792211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chemeClr val="accent1">
                    <a:lumMod val="75000"/>
                  </a:schemeClr>
                </a:solidFill>
              </a:rPr>
              <a:t>Výstupy projektu –</a:t>
            </a:r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 plnění </a:t>
            </a:r>
            <a:endParaRPr lang="cs-CZ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>
          <a:xfrm>
            <a:off x="468313" y="1988840"/>
            <a:ext cx="8064500" cy="403244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arenR"/>
            </a:pPr>
            <a:r>
              <a:rPr lang="cs-CZ" sz="2400" dirty="0" smtClean="0"/>
              <a:t>Finančně podpořena pedagogická </a:t>
            </a:r>
            <a:r>
              <a:rPr lang="cs-CZ" sz="2400" dirty="0"/>
              <a:t>praxe pro </a:t>
            </a:r>
            <a:r>
              <a:rPr lang="cs-CZ" sz="2400" b="1" dirty="0" smtClean="0"/>
              <a:t>120 </a:t>
            </a:r>
            <a:r>
              <a:rPr lang="cs-CZ" sz="2400" b="1" dirty="0"/>
              <a:t>studentů FP</a:t>
            </a:r>
            <a:r>
              <a:rPr lang="cs-CZ" sz="2400" dirty="0"/>
              <a:t>; uzavřeno </a:t>
            </a:r>
            <a:r>
              <a:rPr lang="cs-CZ" sz="2400" dirty="0" smtClean="0"/>
              <a:t>a vyplaceno </a:t>
            </a:r>
            <a:r>
              <a:rPr lang="cs-CZ" sz="2400" b="1" dirty="0" smtClean="0"/>
              <a:t>70 </a:t>
            </a:r>
            <a:r>
              <a:rPr lang="cs-CZ" sz="2400" b="1" dirty="0"/>
              <a:t>dohod </a:t>
            </a:r>
            <a:r>
              <a:rPr lang="cs-CZ" sz="2400" dirty="0"/>
              <a:t>o provedení práce </a:t>
            </a:r>
            <a:r>
              <a:rPr lang="cs-CZ" sz="2400" b="1" dirty="0"/>
              <a:t>se </a:t>
            </a:r>
            <a:r>
              <a:rPr lang="cs-CZ" sz="2400" b="1" dirty="0" smtClean="0"/>
              <a:t>cvičnými </a:t>
            </a:r>
            <a:r>
              <a:rPr lang="cs-CZ" sz="2400" b="1" dirty="0"/>
              <a:t>učiteli</a:t>
            </a:r>
            <a:r>
              <a:rPr lang="cs-CZ" sz="2400" dirty="0"/>
              <a:t> a metodiky ze škol libereckého regionu</a:t>
            </a:r>
            <a:r>
              <a:rPr lang="cs-CZ" sz="2400" dirty="0" smtClean="0"/>
              <a:t>. (Nižší počet studentů a DPP je dán zejména snížením financí při rozdělování  prostředků – původní plán 40% pokrytí projektem, realita 18%). </a:t>
            </a:r>
            <a:endParaRPr lang="cs-CZ" sz="2400" dirty="0"/>
          </a:p>
          <a:p>
            <a:pPr marL="514350" indent="-514350">
              <a:lnSpc>
                <a:spcPct val="110000"/>
              </a:lnSpc>
              <a:buFont typeface="+mj-lt"/>
              <a:buAutoNum type="arabicParenR"/>
            </a:pPr>
            <a:r>
              <a:rPr lang="cs-CZ" sz="2400" dirty="0" smtClean="0"/>
              <a:t>V r. 2017 se uskutečnilo celkem </a:t>
            </a:r>
            <a:r>
              <a:rPr lang="cs-CZ" sz="2400" b="1" dirty="0" smtClean="0"/>
              <a:t>21 návštěv </a:t>
            </a:r>
            <a:r>
              <a:rPr lang="cs-CZ" sz="2400" dirty="0" smtClean="0"/>
              <a:t>zástupců fakulty na školách (většinou CPP) – důraz </a:t>
            </a:r>
            <a:r>
              <a:rPr lang="cs-CZ" sz="2400" dirty="0"/>
              <a:t>na individuální pojetí spolupráce s fakultními </a:t>
            </a:r>
            <a:r>
              <a:rPr lang="cs-CZ" sz="2400" dirty="0" smtClean="0"/>
              <a:t>a dalšími spolupracujícími školami.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arenR"/>
            </a:pPr>
            <a:r>
              <a:rPr lang="cs-CZ" sz="2400" dirty="0" smtClean="0"/>
              <a:t>Snaha </a:t>
            </a:r>
            <a:r>
              <a:rPr lang="cs-CZ" sz="2400" dirty="0"/>
              <a:t>o konstruktivní komunikaci všech složek, které se na realizaci praxí podílejí – </a:t>
            </a:r>
            <a:r>
              <a:rPr lang="cs-CZ" sz="2400" b="1" dirty="0"/>
              <a:t>workshopy</a:t>
            </a:r>
            <a:r>
              <a:rPr lang="cs-CZ" sz="2400" dirty="0"/>
              <a:t> pro ředitele fakultních škol a cvičné učitele i oborové didaktiky </a:t>
            </a:r>
            <a:r>
              <a:rPr lang="cs-CZ" sz="2400" dirty="0" smtClean="0"/>
              <a:t>z </a:t>
            </a:r>
            <a:r>
              <a:rPr lang="cs-CZ" sz="2400" dirty="0"/>
              <a:t>FP </a:t>
            </a:r>
            <a:r>
              <a:rPr lang="cs-CZ" sz="2400" dirty="0" smtClean="0"/>
              <a:t>TUL (celkem </a:t>
            </a:r>
            <a:r>
              <a:rPr lang="cs-CZ" sz="2400" b="1" dirty="0" smtClean="0"/>
              <a:t>7 akcí</a:t>
            </a:r>
            <a:r>
              <a:rPr lang="cs-CZ" sz="2400" dirty="0" smtClean="0"/>
              <a:t>): 21. 2. 2017, 10. 4. 2017, 26. 4. 2017, 17. 10. 2017, 13. 12. 2017, 14. 12. 2017 (2 x). </a:t>
            </a:r>
            <a:endParaRPr lang="cs-CZ" sz="2400" dirty="0"/>
          </a:p>
          <a:p>
            <a:pPr algn="ctr"/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71356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cap="all" dirty="0" smtClean="0">
                <a:latin typeface="Myriad Pro" pitchFamily="34" charset="0"/>
              </a:rPr>
              <a:t>Spolupráce se školami, pedagogická praxe</a:t>
            </a:r>
            <a:r>
              <a:rPr lang="cs-CZ" sz="900" b="1" cap="all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11. 1. 2018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611560" y="786483"/>
            <a:ext cx="8137102" cy="792211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chemeClr val="accent1">
                    <a:lumMod val="75000"/>
                  </a:schemeClr>
                </a:solidFill>
              </a:rPr>
              <a:t>Finance – rozpočet a čerpání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>
          <a:xfrm>
            <a:off x="468313" y="1578694"/>
            <a:ext cx="8064500" cy="487464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cs-CZ" sz="3600" b="1" dirty="0" smtClean="0"/>
              <a:t>Rozpočet:</a:t>
            </a:r>
            <a:r>
              <a:rPr lang="cs-CZ" sz="3600" dirty="0" smtClean="0"/>
              <a:t> </a:t>
            </a:r>
            <a:r>
              <a:rPr lang="cs-CZ" sz="3600" b="1" dirty="0" smtClean="0"/>
              <a:t>134 </a:t>
            </a:r>
            <a:r>
              <a:rPr lang="cs-CZ" sz="3600" b="1" dirty="0"/>
              <a:t>000 Kč</a:t>
            </a:r>
          </a:p>
          <a:p>
            <a:pPr>
              <a:lnSpc>
                <a:spcPct val="120000"/>
              </a:lnSpc>
              <a:tabLst>
                <a:tab pos="361950" algn="l"/>
                <a:tab pos="1611313" algn="l"/>
              </a:tabLst>
            </a:pPr>
            <a:r>
              <a:rPr lang="cs-CZ" sz="3600" dirty="0"/>
              <a:t>    </a:t>
            </a:r>
            <a:r>
              <a:rPr lang="cs-CZ" sz="3600" dirty="0" smtClean="0"/>
              <a:t> 10 000 </a:t>
            </a:r>
            <a:r>
              <a:rPr lang="cs-CZ" sz="3600" dirty="0"/>
              <a:t>Kč </a:t>
            </a:r>
            <a:r>
              <a:rPr lang="cs-CZ" sz="3600" dirty="0" smtClean="0"/>
              <a:t>	mzdy</a:t>
            </a:r>
          </a:p>
          <a:p>
            <a:pPr>
              <a:lnSpc>
                <a:spcPct val="120000"/>
              </a:lnSpc>
              <a:tabLst>
                <a:tab pos="361950" algn="l"/>
                <a:tab pos="1611313" algn="l"/>
              </a:tabLst>
            </a:pPr>
            <a:r>
              <a:rPr lang="cs-CZ" sz="3600" dirty="0" smtClean="0"/>
              <a:t> 	3 400 Kč 	odvody z mezd</a:t>
            </a:r>
            <a:endParaRPr lang="cs-CZ" sz="3600" dirty="0"/>
          </a:p>
          <a:p>
            <a:pPr>
              <a:lnSpc>
                <a:spcPct val="120000"/>
              </a:lnSpc>
              <a:tabLst>
                <a:tab pos="361950" algn="l"/>
                <a:tab pos="1611313" algn="l"/>
              </a:tabLst>
            </a:pPr>
            <a:r>
              <a:rPr lang="cs-CZ" sz="3600" dirty="0"/>
              <a:t>	</a:t>
            </a:r>
            <a:r>
              <a:rPr lang="cs-CZ" sz="3600" dirty="0" smtClean="0"/>
              <a:t>112 </a:t>
            </a:r>
            <a:r>
              <a:rPr lang="cs-CZ" sz="3600" dirty="0"/>
              <a:t>000 Kč </a:t>
            </a:r>
            <a:r>
              <a:rPr lang="cs-CZ" sz="3600" dirty="0" smtClean="0"/>
              <a:t>	OON </a:t>
            </a:r>
            <a:endParaRPr lang="cs-CZ" sz="3600" dirty="0"/>
          </a:p>
          <a:p>
            <a:pPr>
              <a:lnSpc>
                <a:spcPct val="120000"/>
              </a:lnSpc>
              <a:tabLst>
                <a:tab pos="361950" algn="l"/>
                <a:tab pos="1611313" algn="l"/>
              </a:tabLst>
            </a:pPr>
            <a:r>
              <a:rPr lang="cs-CZ" sz="3600" dirty="0"/>
              <a:t>    </a:t>
            </a:r>
            <a:r>
              <a:rPr lang="cs-CZ" sz="3600" dirty="0" smtClean="0"/>
              <a:t>	3 </a:t>
            </a:r>
            <a:r>
              <a:rPr lang="cs-CZ" sz="3600" dirty="0"/>
              <a:t>000 Kč </a:t>
            </a:r>
            <a:r>
              <a:rPr lang="cs-CZ" sz="3600" dirty="0" smtClean="0"/>
              <a:t>	materiální náklady</a:t>
            </a:r>
          </a:p>
          <a:p>
            <a:pPr>
              <a:lnSpc>
                <a:spcPct val="120000"/>
              </a:lnSpc>
              <a:tabLst>
                <a:tab pos="361950" algn="l"/>
                <a:tab pos="1611313" algn="l"/>
              </a:tabLst>
            </a:pPr>
            <a:r>
              <a:rPr lang="cs-CZ" sz="3600" dirty="0"/>
              <a:t>	</a:t>
            </a:r>
            <a:r>
              <a:rPr lang="cs-CZ" sz="3600" dirty="0" smtClean="0"/>
              <a:t>4 000 Kč 	služby</a:t>
            </a:r>
            <a:endParaRPr lang="cs-CZ" sz="3600" dirty="0"/>
          </a:p>
          <a:p>
            <a:pPr>
              <a:lnSpc>
                <a:spcPct val="120000"/>
              </a:lnSpc>
              <a:tabLst>
                <a:tab pos="361950" algn="l"/>
                <a:tab pos="1611313" algn="l"/>
              </a:tabLst>
            </a:pPr>
            <a:r>
              <a:rPr lang="cs-CZ" sz="3600" dirty="0"/>
              <a:t>    </a:t>
            </a:r>
            <a:r>
              <a:rPr lang="cs-CZ" sz="3600" dirty="0" smtClean="0"/>
              <a:t>	1 600 </a:t>
            </a:r>
            <a:r>
              <a:rPr lang="cs-CZ" sz="3600" dirty="0"/>
              <a:t>Kč </a:t>
            </a:r>
            <a:r>
              <a:rPr lang="cs-CZ" sz="3600" dirty="0" smtClean="0"/>
              <a:t>	cestovné </a:t>
            </a:r>
            <a:endParaRPr lang="cs-CZ" sz="3600" dirty="0"/>
          </a:p>
          <a:p>
            <a:pPr>
              <a:lnSpc>
                <a:spcPct val="120000"/>
              </a:lnSpc>
            </a:pPr>
            <a:endParaRPr lang="cs-CZ" sz="3600" dirty="0"/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cs-CZ" sz="3600" b="1" dirty="0" smtClean="0"/>
              <a:t>Čerpání:</a:t>
            </a:r>
            <a:r>
              <a:rPr lang="cs-CZ" sz="3600" dirty="0" smtClean="0"/>
              <a:t> </a:t>
            </a:r>
            <a:r>
              <a:rPr lang="cs-CZ" sz="3600" b="1" dirty="0" smtClean="0"/>
              <a:t>134 </a:t>
            </a:r>
            <a:r>
              <a:rPr lang="cs-CZ" sz="3600" b="1" dirty="0"/>
              <a:t>000 Kč</a:t>
            </a:r>
          </a:p>
          <a:p>
            <a:pPr>
              <a:lnSpc>
                <a:spcPct val="120000"/>
              </a:lnSpc>
              <a:tabLst>
                <a:tab pos="361950" algn="l"/>
                <a:tab pos="1611313" algn="l"/>
              </a:tabLst>
            </a:pPr>
            <a:r>
              <a:rPr lang="cs-CZ" sz="3600" dirty="0"/>
              <a:t>    </a:t>
            </a:r>
            <a:r>
              <a:rPr lang="cs-CZ" sz="3600" dirty="0" smtClean="0"/>
              <a:t>	10 373  Kč  	mzdy (</a:t>
            </a:r>
            <a:r>
              <a:rPr lang="cs-CZ" sz="3600" dirty="0"/>
              <a:t>odměny </a:t>
            </a:r>
            <a:r>
              <a:rPr lang="cs-CZ" sz="3600" dirty="0" smtClean="0"/>
              <a:t>realizační tým)</a:t>
            </a:r>
            <a:endParaRPr lang="cs-CZ" sz="3600" dirty="0"/>
          </a:p>
          <a:p>
            <a:pPr>
              <a:lnSpc>
                <a:spcPct val="120000"/>
              </a:lnSpc>
              <a:tabLst>
                <a:tab pos="361950" algn="l"/>
                <a:tab pos="1611313" algn="l"/>
              </a:tabLst>
            </a:pPr>
            <a:r>
              <a:rPr lang="cs-CZ" sz="3600" dirty="0"/>
              <a:t>	</a:t>
            </a:r>
            <a:r>
              <a:rPr lang="cs-CZ" sz="3600" dirty="0" smtClean="0"/>
              <a:t>3 527 Kč 	odvody z mezd</a:t>
            </a:r>
          </a:p>
          <a:p>
            <a:pPr>
              <a:lnSpc>
                <a:spcPct val="120000"/>
              </a:lnSpc>
              <a:tabLst>
                <a:tab pos="361950" algn="l"/>
                <a:tab pos="1611313" algn="l"/>
              </a:tabLst>
            </a:pPr>
            <a:r>
              <a:rPr lang="cs-CZ" sz="3600" dirty="0"/>
              <a:t>	</a:t>
            </a:r>
            <a:r>
              <a:rPr lang="cs-CZ" sz="3600" dirty="0" smtClean="0"/>
              <a:t>111 500 </a:t>
            </a:r>
            <a:r>
              <a:rPr lang="cs-CZ" sz="3600" dirty="0"/>
              <a:t>Kč </a:t>
            </a:r>
            <a:r>
              <a:rPr lang="cs-CZ" sz="3600" dirty="0" smtClean="0"/>
              <a:t>	OON (výplaty z </a:t>
            </a:r>
            <a:r>
              <a:rPr lang="cs-CZ" sz="3600" dirty="0"/>
              <a:t>DPP pro cvičné </a:t>
            </a:r>
            <a:r>
              <a:rPr lang="cs-CZ" sz="3600" dirty="0" smtClean="0"/>
              <a:t>učitele) </a:t>
            </a:r>
            <a:endParaRPr lang="cs-CZ" sz="3600" dirty="0"/>
          </a:p>
          <a:p>
            <a:pPr>
              <a:lnSpc>
                <a:spcPct val="120000"/>
              </a:lnSpc>
              <a:tabLst>
                <a:tab pos="361950" algn="l"/>
                <a:tab pos="1611313" algn="l"/>
              </a:tabLst>
            </a:pPr>
            <a:r>
              <a:rPr lang="cs-CZ" sz="3600" dirty="0"/>
              <a:t>    </a:t>
            </a:r>
            <a:r>
              <a:rPr lang="cs-CZ" sz="3600" dirty="0" smtClean="0"/>
              <a:t>	3 000 </a:t>
            </a:r>
            <a:r>
              <a:rPr lang="cs-CZ" sz="3600" dirty="0"/>
              <a:t>Kč </a:t>
            </a:r>
            <a:r>
              <a:rPr lang="cs-CZ" sz="3600" dirty="0" smtClean="0"/>
              <a:t>	materiální </a:t>
            </a:r>
            <a:r>
              <a:rPr lang="cs-CZ" sz="3600" dirty="0"/>
              <a:t>náklady (kancelářské potřeby</a:t>
            </a:r>
            <a:r>
              <a:rPr lang="cs-CZ" sz="3600" dirty="0" smtClean="0"/>
              <a:t>)</a:t>
            </a:r>
          </a:p>
          <a:p>
            <a:pPr>
              <a:lnSpc>
                <a:spcPct val="120000"/>
              </a:lnSpc>
              <a:tabLst>
                <a:tab pos="361950" algn="l"/>
                <a:tab pos="1611313" algn="l"/>
              </a:tabLst>
            </a:pPr>
            <a:r>
              <a:rPr lang="cs-CZ" sz="3600" dirty="0"/>
              <a:t>	</a:t>
            </a:r>
            <a:r>
              <a:rPr lang="cs-CZ" sz="3600" dirty="0" smtClean="0"/>
              <a:t>4 000 Kč 	služby (poštovné) </a:t>
            </a:r>
            <a:endParaRPr lang="cs-CZ" sz="3600" dirty="0"/>
          </a:p>
          <a:p>
            <a:pPr>
              <a:lnSpc>
                <a:spcPct val="120000"/>
              </a:lnSpc>
              <a:tabLst>
                <a:tab pos="361950" algn="l"/>
                <a:tab pos="1611313" algn="l"/>
              </a:tabLst>
            </a:pPr>
            <a:r>
              <a:rPr lang="cs-CZ" sz="3600" dirty="0"/>
              <a:t>	</a:t>
            </a:r>
            <a:r>
              <a:rPr lang="cs-CZ" sz="3600" dirty="0" smtClean="0"/>
              <a:t>1 600 </a:t>
            </a:r>
            <a:r>
              <a:rPr lang="cs-CZ" sz="3600" dirty="0"/>
              <a:t>Kč </a:t>
            </a:r>
            <a:r>
              <a:rPr lang="cs-CZ" sz="3600" dirty="0" smtClean="0"/>
              <a:t>	cestovní náhrady (návštěvy škol, jednání)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90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cap="all" dirty="0" smtClean="0">
                <a:latin typeface="Myriad Pro" pitchFamily="34" charset="0"/>
              </a:rPr>
              <a:t>Spolupráce se školami, pedagogická praxe</a:t>
            </a:r>
            <a:r>
              <a:rPr lang="cs-CZ" sz="900" b="1" cap="all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11. 1. 2018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539354" y="908597"/>
            <a:ext cx="8137102" cy="792211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Shrnutí</a:t>
            </a:r>
            <a:r>
              <a:rPr lang="cs-CZ" sz="2800" dirty="0" smtClean="0"/>
              <a:t> </a:t>
            </a:r>
            <a:endParaRPr lang="cs-CZ" sz="2800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>
          <a:xfrm>
            <a:off x="468313" y="1988840"/>
            <a:ext cx="8064500" cy="417646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cs-CZ" dirty="0" smtClean="0"/>
              <a:t>Projekt 12370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dirty="0"/>
              <a:t>v r. 2017 umožnil zčásti </a:t>
            </a:r>
            <a:r>
              <a:rPr lang="cs-CZ" dirty="0" smtClean="0"/>
              <a:t>(18%) financovat </a:t>
            </a:r>
            <a:r>
              <a:rPr lang="cs-CZ" dirty="0"/>
              <a:t>pedagogické praxe studentů připravujících se na FP TUL na profesi učitele;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dirty="0" smtClean="0"/>
              <a:t>napomohl upevnit a prohloubit vztahy mezi fakultou </a:t>
            </a:r>
            <a:br>
              <a:rPr lang="cs-CZ" dirty="0" smtClean="0"/>
            </a:br>
            <a:r>
              <a:rPr lang="cs-CZ" dirty="0" smtClean="0"/>
              <a:t>a školami libereckého regionu s důrazem na fakultní </a:t>
            </a:r>
            <a:r>
              <a:rPr lang="cs-CZ" dirty="0"/>
              <a:t>školy </a:t>
            </a:r>
            <a:r>
              <a:rPr lang="cs-CZ" dirty="0" smtClean="0"/>
              <a:t>(konkrétní spolupráce – návštěvy škol, společné akce pro didaktiky FP TUL a cvičné učitele i ředitele fakultních škol).</a:t>
            </a:r>
          </a:p>
        </p:txBody>
      </p:sp>
    </p:spTree>
    <p:extLst>
      <p:ext uri="{BB962C8B-B14F-4D97-AF65-F5344CB8AC3E}">
        <p14:creationId xmlns:p14="http://schemas.microsoft.com/office/powerpoint/2010/main" val="194119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FšablonaPowerPoint2011Cz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UL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fp-prezentace-cz</Template>
  <TotalTime>362</TotalTime>
  <Words>531</Words>
  <Application>Microsoft Office PowerPoint</Application>
  <PresentationFormat>Předvádění na obrazovce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Myriad Pro</vt:lpstr>
      <vt:lpstr>Wingdings</vt:lpstr>
      <vt:lpstr>EFšablonaPowerPoint2011Cz</vt:lpstr>
      <vt:lpstr>Posilování partnerství FP TUL a fakultních škol, podpora pedagogických praxí studentů učitelství </vt:lpstr>
      <vt:lpstr>Projekt č. 12370 Návaznost na DZ TUL 2016-2020 a aktualizaci DZ na r. 2017</vt:lpstr>
      <vt:lpstr>Projekt č. 12370 Návaznost na DZ TUL 2016-2020 a aktualizaci DZ na r. 2017</vt:lpstr>
      <vt:lpstr>Cíl projektu  </vt:lpstr>
      <vt:lpstr>Kontrolovatelné výstupy projektu </vt:lpstr>
      <vt:lpstr>Výstupy projektu – plnění </vt:lpstr>
      <vt:lpstr>Finance – rozpočet a čerpání</vt:lpstr>
      <vt:lpstr>Shrnutí </vt:lpstr>
    </vt:vector>
  </TitlesOfParts>
  <Company>Technická univerzita v Liberci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Kopáčková</dc:creator>
  <cp:keywords>TUL</cp:keywords>
  <cp:lastModifiedBy>Alena Kopáčková</cp:lastModifiedBy>
  <cp:revision>46</cp:revision>
  <cp:lastPrinted>2017-01-20T10:09:58Z</cp:lastPrinted>
  <dcterms:created xsi:type="dcterms:W3CDTF">2016-02-11T08:03:16Z</dcterms:created>
  <dcterms:modified xsi:type="dcterms:W3CDTF">2018-01-05T13:18:37Z</dcterms:modified>
</cp:coreProperties>
</file>