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51D"/>
    <a:srgbClr val="7E1A47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60"/>
  </p:normalViewPr>
  <p:slideViewPr>
    <p:cSldViewPr>
      <p:cViewPr varScale="1">
        <p:scale>
          <a:sx n="151" d="100"/>
          <a:sy n="151" d="100"/>
        </p:scale>
        <p:origin x="1938" y="144"/>
      </p:cViewPr>
      <p:guideLst>
        <p:guide orient="horz" pos="2160"/>
        <p:guide pos="3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E52B96-8F7F-4CBB-B800-51390AB682EC}" type="datetimeFigureOut">
              <a:rPr lang="cs-CZ"/>
              <a:pPr>
                <a:defRPr/>
              </a:pPr>
              <a:t>5.1.2018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6E96EA-E9FC-4CED-800E-CD7D2F847C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8214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A9EC83-E084-48D0-9568-8C6C2AD14F5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611188" y="3886200"/>
            <a:ext cx="7921625" cy="622920"/>
          </a:xfrm>
        </p:spPr>
        <p:txBody>
          <a:bodyPr/>
          <a:lstStyle>
            <a:lvl1pPr marL="0" indent="0" algn="ctr">
              <a:buNone/>
              <a:defRPr i="1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vložíte Jméno Příjmení </a:t>
            </a:r>
            <a:r>
              <a:rPr lang="en-US" dirty="0" smtClean="0"/>
              <a:t>|</a:t>
            </a:r>
            <a:r>
              <a:rPr lang="cs-CZ" dirty="0" smtClean="0"/>
              <a:t> Datum</a:t>
            </a:r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611188" y="2276872"/>
            <a:ext cx="7921625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 smtClean="0"/>
              <a:t>Klepnutím vložíte název prezentace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539552" y="908720"/>
            <a:ext cx="8064896" cy="72008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 smtClean="0"/>
              <a:t>Klepnutím vložíte nadpis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0" hasCustomPrompt="1"/>
          </p:nvPr>
        </p:nvSpPr>
        <p:spPr>
          <a:xfrm>
            <a:off x="539750" y="1844824"/>
            <a:ext cx="8064500" cy="4392613"/>
          </a:xfrm>
        </p:spPr>
        <p:txBody>
          <a:bodyPr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cs-CZ" dirty="0" smtClean="0"/>
              <a:t>Klepnutím vložíte text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5.1.2018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F8F9B-1931-4F52-AD9E-88EBCF6B3CE2}" type="datetimeFigureOut">
              <a:rPr lang="cs-CZ" smtClean="0"/>
              <a:pPr/>
              <a:t>5.1.2018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684" r:id="rId12"/>
    <p:sldLayoutId id="2147483740" r:id="rId13"/>
    <p:sldLayoutId id="2147483741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611188" y="4149080"/>
            <a:ext cx="7921625" cy="1919064"/>
          </a:xfrm>
        </p:spPr>
        <p:txBody>
          <a:bodyPr>
            <a:normAutofit fontScale="62500" lnSpcReduction="20000"/>
          </a:bodyPr>
          <a:lstStyle/>
          <a:p>
            <a:pPr algn="l">
              <a:tabLst>
                <a:tab pos="3321050" algn="l"/>
              </a:tabLst>
            </a:pPr>
            <a:r>
              <a:rPr lang="cs-CZ" dirty="0" smtClean="0"/>
              <a:t>Odpovědný pracovník:	prof. Ing. Jiří Kraft, CSc.</a:t>
            </a:r>
          </a:p>
          <a:p>
            <a:pPr algn="l">
              <a:tabLst>
                <a:tab pos="3321050" algn="l"/>
              </a:tabLst>
            </a:pPr>
            <a:r>
              <a:rPr lang="cs-CZ" dirty="0" smtClean="0"/>
              <a:t>Řešitel: 	Ing. Jiří Jeníček, Ph.D.</a:t>
            </a:r>
          </a:p>
          <a:p>
            <a:pPr algn="l">
              <a:tabLst>
                <a:tab pos="3321050" algn="l"/>
              </a:tabLst>
            </a:pPr>
            <a:r>
              <a:rPr lang="cs-CZ" dirty="0" smtClean="0"/>
              <a:t>Spoluřešitelé: 	Radana Jedličková</a:t>
            </a:r>
          </a:p>
          <a:p>
            <a:pPr algn="l">
              <a:tabLst>
                <a:tab pos="3321050" algn="l"/>
              </a:tabLst>
            </a:pPr>
            <a:r>
              <a:rPr lang="cs-CZ" dirty="0" smtClean="0"/>
              <a:t>	</a:t>
            </a:r>
            <a:r>
              <a:rPr lang="es-ES" dirty="0"/>
              <a:t>Ing. Bc. Jiří Primas, Ph.D.</a:t>
            </a:r>
            <a:endParaRPr lang="cs-CZ" dirty="0" smtClean="0"/>
          </a:p>
          <a:p>
            <a:pPr algn="l">
              <a:tabLst>
                <a:tab pos="3321050" algn="l"/>
              </a:tabLst>
            </a:pPr>
            <a:r>
              <a:rPr lang="cs-CZ" dirty="0"/>
              <a:t>	Ing. Pavel Psota, Ph.D</a:t>
            </a:r>
            <a:r>
              <a:rPr lang="cs-CZ" dirty="0" smtClean="0"/>
              <a:t>.</a:t>
            </a:r>
          </a:p>
          <a:p>
            <a:pPr algn="l">
              <a:tabLst>
                <a:tab pos="3321050" algn="l"/>
              </a:tabLst>
            </a:pPr>
            <a:r>
              <a:rPr lang="cs-CZ" dirty="0"/>
              <a:t>	Ing. Vratislav Žabka, Ph.D.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11188" y="1700808"/>
            <a:ext cx="7921625" cy="179107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Modernizace technických učeben FMIMS</a:t>
            </a:r>
            <a:br>
              <a:rPr lang="cs-CZ" sz="32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000" dirty="0" smtClean="0"/>
              <a:t>Prioritní cíl: zajišťování kvality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 smtClean="0">
                <a:latin typeface="Myriad Pro" pitchFamily="34" charset="0"/>
              </a:rPr>
              <a:t>IP2017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11. 1. 2018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projektu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Stěžejním cílem projektu byla modernizace a dovybavení</a:t>
            </a:r>
          </a:p>
          <a:p>
            <a:r>
              <a:rPr lang="cs-CZ" dirty="0"/>
              <a:t>výukových laboratoří </a:t>
            </a:r>
            <a:r>
              <a:rPr lang="cs-CZ" dirty="0" smtClean="0"/>
              <a:t>FM.</a:t>
            </a:r>
          </a:p>
          <a:p>
            <a:endParaRPr lang="cs-CZ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umožnit </a:t>
            </a:r>
            <a:r>
              <a:rPr lang="cs-CZ" dirty="0"/>
              <a:t>nasazení moderních technologií do </a:t>
            </a:r>
            <a:r>
              <a:rPr lang="cs-CZ" dirty="0" smtClean="0"/>
              <a:t>výuky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cs-CZ" dirty="0" smtClean="0"/>
              <a:t>inovace </a:t>
            </a:r>
            <a:r>
              <a:rPr lang="cs-CZ" dirty="0"/>
              <a:t>odborných </a:t>
            </a:r>
            <a:r>
              <a:rPr lang="cs-CZ" dirty="0" smtClean="0"/>
              <a:t>laboratoří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cs-CZ" dirty="0" smtClean="0"/>
              <a:t>nové </a:t>
            </a:r>
            <a:r>
              <a:rPr lang="cs-CZ" dirty="0"/>
              <a:t>výukové přípravky </a:t>
            </a:r>
            <a:r>
              <a:rPr lang="cs-CZ" dirty="0" smtClean="0"/>
              <a:t>a úlohy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cs-CZ" dirty="0" smtClean="0"/>
              <a:t>doplnění </a:t>
            </a:r>
            <a:r>
              <a:rPr lang="cs-CZ" dirty="0"/>
              <a:t>drobných přístrojů a </a:t>
            </a:r>
            <a:r>
              <a:rPr lang="cs-CZ" dirty="0" smtClean="0"/>
              <a:t>příslušenství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cs-CZ" dirty="0" smtClean="0"/>
              <a:t>související počítačový hardware a software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zvýšení pestrosti a kvality laboratorních úloh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zvýšení </a:t>
            </a:r>
            <a:r>
              <a:rPr lang="cs-CZ" dirty="0"/>
              <a:t>atraktivity výuky technických </a:t>
            </a:r>
            <a:r>
              <a:rPr lang="cs-CZ" dirty="0" smtClean="0"/>
              <a:t>předmětů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IP2017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latin typeface="Myriad Pro" pitchFamily="34" charset="0"/>
              </a:rPr>
              <a:t>11. 1. 2018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Ukazatele projektu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Pořízení a výroba:</a:t>
            </a:r>
          </a:p>
          <a:p>
            <a:pPr marL="457200" lvl="1" indent="0">
              <a:buNone/>
            </a:pPr>
            <a:r>
              <a:rPr lang="cs-CZ" dirty="0" smtClean="0"/>
              <a:t>3 </a:t>
            </a:r>
            <a:r>
              <a:rPr lang="cs-CZ" dirty="0"/>
              <a:t>demonstrační úlohy ELMG</a:t>
            </a:r>
          </a:p>
          <a:p>
            <a:pPr marL="457200" lvl="1" indent="0">
              <a:buNone/>
            </a:pPr>
            <a:r>
              <a:rPr lang="cs-CZ" dirty="0"/>
              <a:t>1 osvětlovací soustava pro SZO </a:t>
            </a:r>
          </a:p>
          <a:p>
            <a:pPr marL="457200" lvl="1" indent="0">
              <a:buNone/>
            </a:pPr>
            <a:r>
              <a:rPr lang="cs-CZ" dirty="0"/>
              <a:t>1 sada úloh </a:t>
            </a:r>
            <a:r>
              <a:rPr lang="cs-CZ" dirty="0" smtClean="0"/>
              <a:t>+ notebook pro </a:t>
            </a:r>
            <a:r>
              <a:rPr lang="cs-CZ" dirty="0"/>
              <a:t>FJG</a:t>
            </a:r>
          </a:p>
          <a:p>
            <a:pPr marL="457200" lvl="1" indent="0">
              <a:buNone/>
            </a:pPr>
            <a:r>
              <a:rPr lang="cs-CZ" dirty="0"/>
              <a:t>1 sada geochemických úloh pro AVI</a:t>
            </a:r>
          </a:p>
          <a:p>
            <a:pPr marL="457200" lvl="1" indent="0">
              <a:buNone/>
            </a:pPr>
            <a:r>
              <a:rPr lang="cs-CZ" dirty="0" smtClean="0"/>
              <a:t>13 </a:t>
            </a:r>
            <a:r>
              <a:rPr lang="cs-CZ" dirty="0"/>
              <a:t>nových disků</a:t>
            </a:r>
          </a:p>
          <a:p>
            <a:pPr marL="457200" lvl="1" indent="0">
              <a:buNone/>
            </a:pPr>
            <a:r>
              <a:rPr lang="cs-CZ" dirty="0"/>
              <a:t>10 ks sada </a:t>
            </a:r>
            <a:r>
              <a:rPr lang="cs-CZ" dirty="0" err="1"/>
              <a:t>Arduino</a:t>
            </a:r>
            <a:r>
              <a:rPr lang="cs-CZ" dirty="0"/>
              <a:t> </a:t>
            </a:r>
            <a:r>
              <a:rPr lang="cs-CZ" dirty="0" smtClean="0"/>
              <a:t>přípravků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1 A-V </a:t>
            </a:r>
            <a:r>
              <a:rPr lang="cs-CZ" dirty="0" smtClean="0"/>
              <a:t>pracoviště, </a:t>
            </a:r>
            <a:r>
              <a:rPr lang="cs-CZ" dirty="0" err="1" smtClean="0"/>
              <a:t>Raspberry</a:t>
            </a:r>
            <a:r>
              <a:rPr lang="cs-CZ" dirty="0" smtClean="0"/>
              <a:t> </a:t>
            </a:r>
            <a:r>
              <a:rPr lang="cs-CZ" dirty="0"/>
              <a:t>+ </a:t>
            </a:r>
            <a:r>
              <a:rPr lang="cs-CZ" dirty="0" smtClean="0"/>
              <a:t>kamera, </a:t>
            </a:r>
            <a:r>
              <a:rPr lang="cs-CZ" dirty="0"/>
              <a:t>kabely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1 notebook pro měřící panel (projekt 12381)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9711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IP2017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latin typeface="Myriad Pro" pitchFamily="34" charset="0"/>
              </a:rPr>
              <a:t>11. 1. 2018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Rozpis nákladů</a:t>
            </a:r>
            <a:endParaRPr lang="cs-CZ" dirty="0"/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392163883"/>
              </p:ext>
            </p:extLst>
          </p:nvPr>
        </p:nvGraphicFramePr>
        <p:xfrm>
          <a:off x="683568" y="1844675"/>
          <a:ext cx="7776864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4476">
                  <a:extLst>
                    <a:ext uri="{9D8B030D-6E8A-4147-A177-3AD203B41FA5}">
                      <a16:colId xmlns:a16="http://schemas.microsoft.com/office/drawing/2014/main" val="3915425391"/>
                    </a:ext>
                  </a:extLst>
                </a:gridCol>
                <a:gridCol w="1372388">
                  <a:extLst>
                    <a:ext uri="{9D8B030D-6E8A-4147-A177-3AD203B41FA5}">
                      <a16:colId xmlns:a16="http://schemas.microsoft.com/office/drawing/2014/main" val="21430014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Zakoupená položka a zdůvodnění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Částka</a:t>
                      </a:r>
                      <a:br>
                        <a:rPr lang="cs-CZ" dirty="0" smtClean="0"/>
                      </a:br>
                      <a:r>
                        <a:rPr lang="cs-CZ" baseline="0" dirty="0" smtClean="0"/>
                        <a:t>(v tis. Kč)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396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Domino</a:t>
                      </a:r>
                      <a:r>
                        <a:rPr lang="cs-CZ" baseline="0" dirty="0" smtClean="0"/>
                        <a:t> moduly, </a:t>
                      </a:r>
                      <a:r>
                        <a:rPr lang="cs-CZ" baseline="0" dirty="0" err="1" smtClean="0"/>
                        <a:t>Arduino</a:t>
                      </a:r>
                      <a:r>
                        <a:rPr lang="cs-CZ" baseline="0" dirty="0" smtClean="0"/>
                        <a:t> přípravky + pojistky, notebook - pro výuku elektroniky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39,8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8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Sluchátka, </a:t>
                      </a:r>
                      <a:r>
                        <a:rPr lang="cs-CZ" dirty="0" err="1" smtClean="0"/>
                        <a:t>FireWire</a:t>
                      </a:r>
                      <a:r>
                        <a:rPr lang="cs-CZ" dirty="0" smtClean="0"/>
                        <a:t> řadiče, </a:t>
                      </a:r>
                      <a:r>
                        <a:rPr lang="cs-CZ" dirty="0" err="1" smtClean="0"/>
                        <a:t>Raspberry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Pi</a:t>
                      </a:r>
                      <a:r>
                        <a:rPr lang="cs-CZ" baseline="0" dirty="0" smtClean="0"/>
                        <a:t> + IR kamera, </a:t>
                      </a:r>
                      <a:r>
                        <a:rPr lang="cs-CZ" dirty="0" smtClean="0"/>
                        <a:t>DP </a:t>
                      </a:r>
                      <a:r>
                        <a:rPr lang="cs-CZ" baseline="0" dirty="0" smtClean="0"/>
                        <a:t>a HDMI kabeláž – pro výuku multimediálních technologií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7,6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206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SSD disky – inovace vybavení laboratoře AP9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36,2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63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Dvoukanálový osciloskop,</a:t>
                      </a:r>
                      <a:r>
                        <a:rPr lang="cs-CZ" baseline="0" dirty="0" smtClean="0"/>
                        <a:t> laboratorní zdroje, </a:t>
                      </a:r>
                      <a:r>
                        <a:rPr lang="cs-CZ" baseline="0" dirty="0" err="1" smtClean="0"/>
                        <a:t>multimetry</a:t>
                      </a:r>
                      <a:r>
                        <a:rPr lang="cs-CZ" baseline="0" dirty="0" smtClean="0"/>
                        <a:t>, elektronky, kabeláž – pro výuku elektromagnetismu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68,6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483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Sestava vlnovodu, osvětlení, čočky, adaptéru a kamery – pro výuku snímání a zpracování obrazu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31,4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01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Analytický mlýnek, fotometr, komora a nůž, reagencie a roztoky, obslužný notebook – pro výuku fyzikálních jevů v </a:t>
                      </a:r>
                      <a:r>
                        <a:rPr lang="cs-CZ" baseline="0" dirty="0" err="1" smtClean="0"/>
                        <a:t>geovědách</a:t>
                      </a:r>
                      <a:endParaRPr lang="cs-CZ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100,0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406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68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IP2017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latin typeface="Myriad Pro" pitchFamily="34" charset="0"/>
              </a:rPr>
              <a:t>11. 1. 2018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54745" y="557808"/>
            <a:ext cx="8229600" cy="1143000"/>
          </a:xfrm>
        </p:spPr>
        <p:txBody>
          <a:bodyPr/>
          <a:lstStyle/>
          <a:p>
            <a:r>
              <a:rPr lang="cs-CZ" dirty="0" smtClean="0"/>
              <a:t>Finanční prostředky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4745" y="3861048"/>
            <a:ext cx="8229600" cy="2592288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dirty="0" smtClean="0"/>
              <a:t>Závěr</a:t>
            </a:r>
          </a:p>
          <a:p>
            <a:r>
              <a:rPr lang="cs-CZ" sz="2400" dirty="0" smtClean="0"/>
              <a:t>Výstupy projektu splněny dle projektové žádosti, beze změn.</a:t>
            </a:r>
          </a:p>
          <a:p>
            <a:r>
              <a:rPr lang="cs-CZ" sz="2400" dirty="0" smtClean="0"/>
              <a:t>Finanční prostředky čerpány dle plánu.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 algn="ctr">
              <a:buNone/>
            </a:pPr>
            <a:r>
              <a:rPr lang="cs-CZ" sz="2400" dirty="0" smtClean="0"/>
              <a:t>Děkuji za pozornost.</a:t>
            </a:r>
            <a:endParaRPr lang="cs-CZ" sz="2400" dirty="0"/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013410086"/>
              </p:ext>
            </p:extLst>
          </p:nvPr>
        </p:nvGraphicFramePr>
        <p:xfrm>
          <a:off x="611559" y="1896616"/>
          <a:ext cx="7920882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3">
                  <a:extLst>
                    <a:ext uri="{9D8B030D-6E8A-4147-A177-3AD203B41FA5}">
                      <a16:colId xmlns:a16="http://schemas.microsoft.com/office/drawing/2014/main" val="2457101727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731376124"/>
                    </a:ext>
                  </a:extLst>
                </a:gridCol>
                <a:gridCol w="1728195">
                  <a:extLst>
                    <a:ext uri="{9D8B030D-6E8A-4147-A177-3AD203B41FA5}">
                      <a16:colId xmlns:a16="http://schemas.microsoft.com/office/drawing/2014/main" val="2842808810"/>
                    </a:ext>
                  </a:extLst>
                </a:gridCol>
              </a:tblGrid>
              <a:tr h="331237"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Položka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Přidělená dotace</a:t>
                      </a:r>
                      <a:endParaRPr lang="cs-CZ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0" dirty="0" smtClean="0"/>
                        <a:t>Čerpání dotace</a:t>
                      </a:r>
                      <a:endParaRPr lang="cs-CZ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19534"/>
                  </a:ext>
                </a:extLst>
              </a:tr>
              <a:tr h="331237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Běžné prostředky – materiální náklady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283 000,- Kč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283 000</a:t>
                      </a:r>
                      <a:r>
                        <a:rPr lang="cs-CZ" sz="1600" dirty="0" smtClean="0"/>
                        <a:t>,- Kč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924076"/>
                  </a:ext>
                </a:extLst>
              </a:tr>
              <a:tr h="331237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Běžné prostředky – odměny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20 000</a:t>
                      </a:r>
                      <a:r>
                        <a:rPr lang="cs-CZ" sz="1600" dirty="0" smtClean="0"/>
                        <a:t>,- Kč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20 000</a:t>
                      </a:r>
                      <a:r>
                        <a:rPr lang="cs-CZ" sz="1600" dirty="0" smtClean="0"/>
                        <a:t>,- Kč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336697"/>
                  </a:ext>
                </a:extLst>
              </a:tr>
              <a:tr h="331237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Běžné prostředky – odvody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7 000</a:t>
                      </a:r>
                      <a:r>
                        <a:rPr lang="cs-CZ" sz="1600" dirty="0" smtClean="0"/>
                        <a:t>,- Kč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 smtClean="0"/>
                        <a:t>7 000</a:t>
                      </a:r>
                      <a:r>
                        <a:rPr lang="cs-CZ" sz="1600" dirty="0" smtClean="0"/>
                        <a:t>,- Kč</a:t>
                      </a:r>
                      <a:endParaRPr lang="cs-CZ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014856"/>
                  </a:ext>
                </a:extLst>
              </a:tr>
              <a:tr h="331237"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Celkem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1" dirty="0" smtClean="0"/>
                        <a:t>310 000</a:t>
                      </a:r>
                      <a:r>
                        <a:rPr lang="cs-CZ" sz="1600" b="1" dirty="0" smtClean="0"/>
                        <a:t>,- Kč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b="1" dirty="0" smtClean="0"/>
                        <a:t>310 000</a:t>
                      </a:r>
                      <a:r>
                        <a:rPr lang="cs-CZ" sz="1600" b="1" dirty="0" smtClean="0"/>
                        <a:t>,- Kč</a:t>
                      </a:r>
                      <a:endParaRPr lang="cs-CZ" sz="1600" b="1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43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49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FšablonaPowerPoint2011Cz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UL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12332</Template>
  <TotalTime>103</TotalTime>
  <Words>320</Words>
  <Application>Microsoft Office PowerPoint</Application>
  <PresentationFormat>Předvádění na obrazovce (4:3)</PresentationFormat>
  <Paragraphs>69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Myriad Pro</vt:lpstr>
      <vt:lpstr>EFšablonaPowerPoint2011Cz</vt:lpstr>
      <vt:lpstr>Modernizace technických učeben FMIMS  Prioritní cíl: zajišťování kvality</vt:lpstr>
      <vt:lpstr>Cíle projektu</vt:lpstr>
      <vt:lpstr>Ukazatele projektu</vt:lpstr>
      <vt:lpstr>Rozpis nákladů</vt:lpstr>
      <vt:lpstr>Finanční prostředky projektu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Modernizace technických učeben FMIMS  Prioritní cíl: zajišťování kvality</dc:title>
  <dc:creator>jiri</dc:creator>
  <cp:keywords>TUL</cp:keywords>
  <cp:lastModifiedBy>jiri</cp:lastModifiedBy>
  <cp:revision>12</cp:revision>
  <dcterms:created xsi:type="dcterms:W3CDTF">2018-01-05T17:01:45Z</dcterms:created>
  <dcterms:modified xsi:type="dcterms:W3CDTF">2018-01-05T18:44:51Z</dcterms:modified>
</cp:coreProperties>
</file>