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2" r:id="rId2"/>
  </p:sldMasterIdLst>
  <p:notesMasterIdLst>
    <p:notesMasterId r:id="rId9"/>
  </p:notesMasterIdLst>
  <p:sldIdLst>
    <p:sldId id="365" r:id="rId3"/>
    <p:sldId id="350" r:id="rId4"/>
    <p:sldId id="367" r:id="rId5"/>
    <p:sldId id="368" r:id="rId6"/>
    <p:sldId id="369" r:id="rId7"/>
    <p:sldId id="36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466" autoAdjust="0"/>
  </p:normalViewPr>
  <p:slideViewPr>
    <p:cSldViewPr>
      <p:cViewPr varScale="1">
        <p:scale>
          <a:sx n="92" d="100"/>
          <a:sy n="92" d="100"/>
        </p:scale>
        <p:origin x="21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3012" y="-1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22850-6254-44B1-A354-1CA444A421B4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A0324-14B3-4AAD-BBE7-57555ED676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1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1pPr>
            <a:lvl2pPr marL="742950" indent="-28575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2pPr>
            <a:lvl3pPr marL="1143000" indent="-22860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3pPr>
            <a:lvl4pPr marL="1600200" indent="-22860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4pPr>
            <a:lvl5pPr marL="2057400" indent="-22860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9pPr>
          </a:lstStyle>
          <a:p>
            <a:pPr eaLnBrk="1" hangingPunct="1"/>
            <a:fld id="{609CA9E6-CEB6-49F0-A5C5-2F1038E1247B}" type="slidenum">
              <a:rPr lang="cs-CZ"/>
              <a:pPr eaLnBrk="1" hangingPunct="1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0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Využití již zakoupených </a:t>
            </a:r>
            <a:r>
              <a:rPr lang="cs-CZ" dirty="0" smtClean="0"/>
              <a:t>serverů.</a:t>
            </a:r>
            <a:endParaRPr lang="cs-CZ" dirty="0" smtClean="0"/>
          </a:p>
          <a:p>
            <a:pPr marL="171450" indent="-171450">
              <a:buFontTx/>
              <a:buChar char="-"/>
            </a:pPr>
            <a:r>
              <a:rPr lang="cs-CZ" dirty="0" smtClean="0"/>
              <a:t>Maximalizovat využitelnost početního výkonu stávajících serverů.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Centralizovat dozor a automatizovat procesy při správě virtuálních počítačů.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Automatizovat rozložení zátěže využití serverů a umožnit servisní zásahy bez výpadku služeb, které na </a:t>
            </a:r>
            <a:r>
              <a:rPr lang="cs-CZ" dirty="0" err="1" smtClean="0"/>
              <a:t>virtuálech</a:t>
            </a:r>
            <a:r>
              <a:rPr lang="cs-CZ" dirty="0" smtClean="0"/>
              <a:t> běží.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Vzdálený přístup ke správě celé </a:t>
            </a:r>
            <a:r>
              <a:rPr lang="cs-CZ" dirty="0" err="1" smtClean="0"/>
              <a:t>virtualizační</a:t>
            </a:r>
            <a:r>
              <a:rPr lang="cs-CZ" dirty="0" smtClean="0"/>
              <a:t> platformy zkrátí reakční dobu požadovaného servisního zásahu a nepřetržitý monitoring stavu předchází chybám, které pak vedou k výpadku dostupných služeb.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Konsolidace stávající techniky, </a:t>
            </a:r>
            <a:r>
              <a:rPr lang="cs-CZ" dirty="0" err="1" smtClean="0"/>
              <a:t>připojitelnost</a:t>
            </a:r>
            <a:r>
              <a:rPr lang="cs-CZ" dirty="0" smtClean="0"/>
              <a:t> ke svému pracovnímu prostředí odkudkoliv, dostupnost aplikací a dat odkudkoli.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A0324-14B3-4AAD-BBE7-57555ED6762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45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A0324-14B3-4AAD-BBE7-57555ED6762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57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A0324-14B3-4AAD-BBE7-57555ED6762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18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1pPr>
            <a:lvl2pPr marL="742950" indent="-28575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2pPr>
            <a:lvl3pPr marL="1143000" indent="-22860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3pPr>
            <a:lvl4pPr marL="1600200" indent="-22860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4pPr>
            <a:lvl5pPr marL="2057400" indent="-228600" eaLnBrk="0" hangingPunct="0"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A7594"/>
                </a:solidFill>
                <a:latin typeface="Helvetica Neue Bold Condensed" charset="0"/>
                <a:ea typeface="ヒラギノ角ゴ ProN W6" charset="-128"/>
                <a:sym typeface="Helvetica Neue Bold Condensed" charset="0"/>
              </a:defRPr>
            </a:lvl9pPr>
          </a:lstStyle>
          <a:p>
            <a:pPr eaLnBrk="1" hangingPunct="1"/>
            <a:fld id="{24133D0C-8C8C-4E40-8F5D-F1A0C7AD71A0}" type="slidenum">
              <a:rPr lang="cs-CZ"/>
              <a:pPr eaLnBrk="1" hangingPunct="1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1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2"/>
          <p:cNvSpPr>
            <a:spLocks noChangeArrowheads="1"/>
          </p:cNvSpPr>
          <p:nvPr userDrawn="1"/>
        </p:nvSpPr>
        <p:spPr bwMode="auto">
          <a:xfrm>
            <a:off x="0" y="0"/>
            <a:ext cx="9144000" cy="61658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4400" smtClean="0">
              <a:solidFill>
                <a:srgbClr val="4A7594"/>
              </a:solidFill>
              <a:sym typeface="Helvetica Neue Bold Condensed" charset="0"/>
            </a:endParaRPr>
          </a:p>
        </p:txBody>
      </p:sp>
      <p:sp>
        <p:nvSpPr>
          <p:cNvPr id="18" name="Rectangle 5"/>
          <p:cNvSpPr>
            <a:spLocks/>
          </p:cNvSpPr>
          <p:nvPr userDrawn="1"/>
        </p:nvSpPr>
        <p:spPr bwMode="auto">
          <a:xfrm>
            <a:off x="4572000" y="6381750"/>
            <a:ext cx="41036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Vzdělání</a:t>
            </a:r>
            <a:r>
              <a:rPr lang="en-US" sz="1200" i="1" dirty="0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 pro </a:t>
            </a:r>
            <a:r>
              <a:rPr lang="en-US" sz="1200" i="1" dirty="0" err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život</a:t>
            </a:r>
            <a:r>
              <a:rPr lang="en-US" sz="1200" i="1" dirty="0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 </a:t>
            </a:r>
            <a:r>
              <a:rPr lang="en-US" sz="1200" dirty="0" smtClean="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sym typeface="Myriad Pro" pitchFamily="34" charset="0"/>
              </a:rPr>
              <a:t>| </a:t>
            </a:r>
            <a:r>
              <a:rPr lang="en-US" sz="1200" dirty="0" smtClean="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www.fp.tul.cz</a:t>
            </a:r>
            <a:endParaRPr lang="en-US" sz="1200" dirty="0" smtClean="0">
              <a:solidFill>
                <a:srgbClr val="000000"/>
              </a:solidFill>
              <a:latin typeface="Myriad Pro" pitchFamily="34" charset="0"/>
              <a:ea typeface="MS PGothic" pitchFamily="34" charset="-128"/>
              <a:sym typeface="Arial Bold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578493"/>
          </a:xfrm>
        </p:spPr>
        <p:txBody>
          <a:bodyPr anchor="t"/>
          <a:lstStyle>
            <a:lvl1pPr>
              <a:defRPr i="0" cap="all"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cs-CZ" dirty="0" smtClean="0"/>
              <a:t>Vložte nadpis prezentace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126976"/>
          </a:xfrm>
        </p:spPr>
        <p:txBody>
          <a:bodyPr anchor="b"/>
          <a:lstStyle>
            <a:lvl1pPr marL="0" indent="0" algn="l">
              <a:buNone/>
              <a:defRPr sz="2400" i="1">
                <a:solidFill>
                  <a:srgbClr val="C0C0C0"/>
                </a:solidFill>
              </a:defRPr>
            </a:lvl1pPr>
            <a:lvl2pPr marL="192016" indent="0" algn="ctr">
              <a:buNone/>
              <a:defRPr/>
            </a:lvl2pPr>
            <a:lvl3pPr marL="384032" indent="0" algn="ctr">
              <a:buNone/>
              <a:defRPr/>
            </a:lvl3pPr>
            <a:lvl4pPr marL="576046" indent="0" algn="ctr">
              <a:buNone/>
              <a:defRPr/>
            </a:lvl4pPr>
            <a:lvl5pPr marL="768062" indent="0" algn="ctr">
              <a:buNone/>
              <a:defRPr/>
            </a:lvl5pPr>
            <a:lvl6pPr marL="960078" indent="0" algn="ctr">
              <a:buNone/>
              <a:defRPr/>
            </a:lvl6pPr>
            <a:lvl7pPr marL="1152094" indent="0" algn="ctr">
              <a:buNone/>
              <a:defRPr/>
            </a:lvl7pPr>
            <a:lvl8pPr marL="1344110" indent="0" algn="ctr">
              <a:buNone/>
              <a:defRPr/>
            </a:lvl8pPr>
            <a:lvl9pPr marL="1536124" indent="0" algn="ctr">
              <a:buNone/>
              <a:defRPr/>
            </a:lvl9pPr>
          </a:lstStyle>
          <a:p>
            <a:r>
              <a:rPr lang="cs-CZ" dirty="0" smtClean="0"/>
              <a:t>Napište své jméno a příjmení</a:t>
            </a:r>
          </a:p>
          <a:p>
            <a:r>
              <a:rPr lang="cs-CZ" dirty="0" smtClean="0"/>
              <a:t>Instituce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4572000" y="6381750"/>
            <a:ext cx="41036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Vzdělání</a:t>
            </a:r>
            <a:r>
              <a:rPr lang="en-US" sz="1200" i="1" dirty="0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 pro </a:t>
            </a:r>
            <a:r>
              <a:rPr lang="en-US" sz="1200" i="1" dirty="0" err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život</a:t>
            </a:r>
            <a:r>
              <a:rPr lang="en-US" sz="1200" i="1" dirty="0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 </a:t>
            </a:r>
            <a:r>
              <a:rPr lang="en-US" sz="1200" dirty="0" smtClean="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sym typeface="Myriad Pro" pitchFamily="34" charset="0"/>
              </a:rPr>
              <a:t>| </a:t>
            </a:r>
            <a:r>
              <a:rPr lang="en-US" sz="1200" dirty="0" smtClean="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www.fp.tul.cz</a:t>
            </a:r>
            <a:endParaRPr lang="en-US" sz="1200" dirty="0" smtClean="0">
              <a:solidFill>
                <a:srgbClr val="000000"/>
              </a:solidFill>
              <a:latin typeface="Myriad Pro" pitchFamily="34" charset="0"/>
              <a:ea typeface="MS PGothic" pitchFamily="34" charset="-128"/>
              <a:sym typeface="Arial Bold" charset="0"/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2852738"/>
            <a:ext cx="7775575" cy="647700"/>
          </a:xfrm>
        </p:spPr>
        <p:txBody>
          <a:bodyPr/>
          <a:lstStyle>
            <a:lvl1pPr>
              <a:defRPr sz="28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Vložte podnadpis</a:t>
            </a:r>
          </a:p>
        </p:txBody>
      </p:sp>
    </p:spTree>
    <p:extLst>
      <p:ext uri="{BB962C8B-B14F-4D97-AF65-F5344CB8AC3E}">
        <p14:creationId xmlns:p14="http://schemas.microsoft.com/office/powerpoint/2010/main" val="195245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2"/>
            <a:ext cx="7772400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</p:spPr>
        <p:txBody>
          <a:bodyPr anchor="b"/>
          <a:lstStyle>
            <a:lvl1pPr marL="0" indent="0">
              <a:buNone/>
              <a:defRPr sz="800"/>
            </a:lvl1pPr>
            <a:lvl2pPr marL="192016" indent="0">
              <a:buNone/>
              <a:defRPr sz="800"/>
            </a:lvl2pPr>
            <a:lvl3pPr marL="384032" indent="0">
              <a:buNone/>
              <a:defRPr sz="700"/>
            </a:lvl3pPr>
            <a:lvl4pPr marL="576046" indent="0">
              <a:buNone/>
              <a:defRPr sz="600"/>
            </a:lvl4pPr>
            <a:lvl5pPr marL="768062" indent="0">
              <a:buNone/>
              <a:defRPr sz="600"/>
            </a:lvl5pPr>
            <a:lvl6pPr marL="960078" indent="0">
              <a:buNone/>
              <a:defRPr sz="600"/>
            </a:lvl6pPr>
            <a:lvl7pPr marL="1152094" indent="0">
              <a:buNone/>
              <a:defRPr sz="600"/>
            </a:lvl7pPr>
            <a:lvl8pPr marL="1344110" indent="0">
              <a:buNone/>
              <a:defRPr sz="600"/>
            </a:lvl8pPr>
            <a:lvl9pPr marL="1536124" indent="0">
              <a:buNone/>
              <a:defRPr sz="6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51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5708650"/>
            <a:ext cx="3783806" cy="52705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81" y="5708650"/>
            <a:ext cx="3783806" cy="52705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2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marL="68263" algn="l" defTabSz="914400" rtl="0" eaLnBrk="1" fontAlgn="base" latinLnBrk="0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defRPr lang="en-US" sz="3200" kern="1200" dirty="0">
                <a:solidFill>
                  <a:srgbClr val="006A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32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6841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2"/>
            <a:ext cx="5111948" cy="5853113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114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1823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68263" algn="l" defTabSz="914400" rtl="0" eaLnBrk="1" fontAlgn="base" latinLnBrk="0" hangingPunct="1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  <a:defRPr lang="en-US" sz="3200" kern="1200" dirty="0">
                <a:solidFill>
                  <a:srgbClr val="006AB3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83096"/>
            <a:ext cx="8229600" cy="4325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5294"/>
              </a:buClr>
              <a:buFont typeface="Arial" pitchFamily="34" charset="0"/>
              <a:buChar char="•"/>
              <a:defRPr lang="cs-CZ" sz="2400" dirty="0" smtClean="0">
                <a:solidFill>
                  <a:srgbClr val="404040"/>
                </a:solidFill>
                <a:latin typeface="Myriad Pro" pitchFamily="34" charset="0"/>
                <a:ea typeface="+mn-ea"/>
                <a:cs typeface="+mn-cs"/>
                <a:sym typeface="Helvetica Neue Bold Condensed" charset="0"/>
              </a:defRPr>
            </a:lvl1pPr>
            <a:lvl2pPr>
              <a:defRPr sz="2200">
                <a:latin typeface="Myriad Pro" pitchFamily="34" charset="0"/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</p:spPr>
        <p:txBody>
          <a:bodyPr/>
          <a:lstStyle>
            <a:lvl1pPr marL="0" indent="0">
              <a:buNone/>
              <a:defRPr sz="1300"/>
            </a:lvl1pPr>
            <a:lvl2pPr marL="192016" indent="0">
              <a:buNone/>
              <a:defRPr sz="1200"/>
            </a:lvl2pPr>
            <a:lvl3pPr marL="384032" indent="0">
              <a:buNone/>
              <a:defRPr sz="1000"/>
            </a:lvl3pPr>
            <a:lvl4pPr marL="576046" indent="0">
              <a:buNone/>
              <a:defRPr sz="800"/>
            </a:lvl4pPr>
            <a:lvl5pPr marL="768062" indent="0">
              <a:buNone/>
              <a:defRPr sz="800"/>
            </a:lvl5pPr>
            <a:lvl6pPr marL="960078" indent="0">
              <a:buNone/>
              <a:defRPr sz="800"/>
            </a:lvl6pPr>
            <a:lvl7pPr marL="1152094" indent="0">
              <a:buNone/>
              <a:defRPr sz="800"/>
            </a:lvl7pPr>
            <a:lvl8pPr marL="1344110" indent="0">
              <a:buNone/>
              <a:defRPr sz="800"/>
            </a:lvl8pPr>
            <a:lvl9pPr marL="1536124" indent="0">
              <a:buNone/>
              <a:defRPr sz="800"/>
            </a:lvl9pPr>
          </a:lstStyle>
          <a:p>
            <a:pPr lvl="0"/>
            <a:endParaRPr lang="en-US" noProof="0" smtClean="0">
              <a:sym typeface="Helvetica Neue Bold Condense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0"/>
            <a:ext cx="5486400" cy="804863"/>
          </a:xfrm>
        </p:spPr>
        <p:txBody>
          <a:bodyPr/>
          <a:lstStyle>
            <a:lvl1pPr marL="0" indent="0">
              <a:buNone/>
              <a:defRPr sz="600"/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1629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576" y="1916832"/>
            <a:ext cx="7624763" cy="527050"/>
          </a:xfrm>
        </p:spPr>
        <p:txBody>
          <a:bodyPr vert="horz"/>
          <a:lstStyle>
            <a:lvl1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198" y="4991100"/>
            <a:ext cx="1906191" cy="1244600"/>
          </a:xfrm>
        </p:spPr>
        <p:txBody>
          <a:bodyPr vert="horz"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568" y="2564904"/>
            <a:ext cx="5661422" cy="1244600"/>
          </a:xfrm>
        </p:spPr>
        <p:txBody>
          <a:bodyPr vert="horz"/>
          <a:lstStyle>
            <a:lvl1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2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2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a rozlouč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1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285D9B-507F-4CF5-99E5-BAC5EA431EBB}" type="datetimeFigureOut">
              <a:rPr lang="cs-CZ" smtClean="0"/>
              <a:pPr/>
              <a:t>07.01.2018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DA4BC22-537C-4375-91D5-2EE8B3FD4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9321" y="3933056"/>
            <a:ext cx="76247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26670" tIns="26670" rIns="26670" bIns="2667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ym typeface="Helvetica Neue Bold Condensed" charset="0"/>
              </a:rPr>
              <a:t>Second level</a:t>
            </a:r>
          </a:p>
          <a:p>
            <a:pPr lvl="2"/>
            <a:r>
              <a:rPr lang="en-US" dirty="0">
                <a:sym typeface="Helvetica Neue Bold Condensed" charset="0"/>
              </a:rPr>
              <a:t>Third level</a:t>
            </a:r>
          </a:p>
          <a:p>
            <a:pPr lvl="3"/>
            <a:r>
              <a:rPr lang="en-US" dirty="0">
                <a:sym typeface="Helvetica Neue Bold Condensed" charset="0"/>
              </a:rPr>
              <a:t>Fourth level</a:t>
            </a:r>
          </a:p>
          <a:p>
            <a:pPr lvl="4"/>
            <a:r>
              <a:rPr lang="en-US" dirty="0">
                <a:sym typeface="Helvetica Neue Bold Condensed" charset="0"/>
              </a:rPr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4991100"/>
            <a:ext cx="76247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26670" tIns="26670" rIns="26670" bIns="2667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1" name="Rectangle 5"/>
          <p:cNvSpPr>
            <a:spLocks/>
          </p:cNvSpPr>
          <p:nvPr userDrawn="1"/>
        </p:nvSpPr>
        <p:spPr bwMode="auto">
          <a:xfrm>
            <a:off x="4572000" y="6381750"/>
            <a:ext cx="41036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Vzdělání</a:t>
            </a:r>
            <a:r>
              <a:rPr lang="en-US" sz="1200" i="1" dirty="0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 pro </a:t>
            </a:r>
            <a:r>
              <a:rPr lang="en-US" sz="1200" i="1" dirty="0" err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život</a:t>
            </a:r>
            <a:r>
              <a:rPr lang="en-US" sz="1200" i="1" dirty="0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 </a:t>
            </a:r>
            <a:r>
              <a:rPr lang="en-US" sz="1200" dirty="0" smtClean="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sym typeface="Myriad Pro" pitchFamily="34" charset="0"/>
              </a:rPr>
              <a:t>| </a:t>
            </a:r>
            <a:r>
              <a:rPr lang="en-US" sz="1200" dirty="0" smtClean="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www.fp.tul.cz</a:t>
            </a:r>
            <a:endParaRPr lang="en-US" sz="1200" dirty="0" smtClean="0">
              <a:solidFill>
                <a:srgbClr val="000000"/>
              </a:solidFill>
              <a:latin typeface="Myriad Pro" pitchFamily="34" charset="0"/>
              <a:ea typeface="MS PGothic" pitchFamily="34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i="0" kern="1200" dirty="0">
          <a:solidFill>
            <a:schemeClr val="bg2">
              <a:lumMod val="95000"/>
              <a:lumOff val="5000"/>
            </a:schemeClr>
          </a:solidFill>
          <a:latin typeface="Myriad Pro" pitchFamily="34" charset="0"/>
          <a:ea typeface="MS PGothic" pitchFamily="34" charset="-128"/>
          <a:cs typeface="+mn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192016" algn="l" rtl="0" fontAlgn="base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384032" algn="l" rtl="0" fontAlgn="base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576046" algn="l" rtl="0" fontAlgn="base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768062" algn="l" rtl="0" fontAlgn="base">
        <a:spcBef>
          <a:spcPct val="0"/>
        </a:spcBef>
        <a:spcAft>
          <a:spcPct val="0"/>
        </a:spcAft>
        <a:defRPr sz="4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142875" indent="-142875" algn="l" rtl="0" eaLnBrk="0" fontAlgn="base" hangingPunct="0">
        <a:spcBef>
          <a:spcPct val="0"/>
        </a:spcBef>
        <a:spcAft>
          <a:spcPct val="0"/>
        </a:spcAft>
        <a:defRPr lang="en-US" sz="3200" i="0" kern="1200" dirty="0">
          <a:solidFill>
            <a:schemeClr val="bg2">
              <a:lumMod val="95000"/>
              <a:lumOff val="5000"/>
            </a:schemeClr>
          </a:solidFill>
          <a:latin typeface="Myriad Pro" pitchFamily="34" charset="0"/>
          <a:ea typeface="MS PGothic" pitchFamily="34" charset="-128"/>
          <a:cs typeface="+mn-cs"/>
          <a:sym typeface="Helvetica Neue Bold Condensed" charset="0"/>
        </a:defRPr>
      </a:lvl1pPr>
      <a:lvl2pPr marL="311150" indent="-119063"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>
              <a:lumMod val="95000"/>
              <a:lumOff val="5000"/>
            </a:schemeClr>
          </a:solidFill>
          <a:latin typeface="+mn-lt"/>
          <a:ea typeface="+mn-ea"/>
          <a:cs typeface="+mn-cs"/>
          <a:sym typeface="Helvetica Neue Bold Condensed" charset="0"/>
        </a:defRPr>
      </a:lvl2pPr>
      <a:lvl3pPr marL="479425" indent="-9525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marL="671513" indent="-9525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marL="863600" indent="-95250"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192016" algn="l" rtl="0" fontAlgn="base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6pPr>
      <a:lvl7pPr marL="384032" algn="l" rtl="0" fontAlgn="base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7pPr>
      <a:lvl8pPr marL="576046" algn="l" rtl="0" fontAlgn="base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8pPr>
      <a:lvl9pPr marL="768062" algn="l" rtl="0" fontAlgn="base">
        <a:spcBef>
          <a:spcPct val="0"/>
        </a:spcBef>
        <a:spcAft>
          <a:spcPct val="0"/>
        </a:spcAft>
        <a:defRPr sz="27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6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32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6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62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8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94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10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24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4213" y="1556792"/>
            <a:ext cx="7772400" cy="1152128"/>
          </a:xfrm>
        </p:spPr>
        <p:txBody>
          <a:bodyPr/>
          <a:lstStyle/>
          <a:p>
            <a:pPr algn="ctr"/>
            <a:r>
              <a:rPr lang="cs-CZ" sz="2800" dirty="0"/>
              <a:t>Institucionální program pro veřejné vysoké školy pro rok 2017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84212" y="4725144"/>
            <a:ext cx="7772401" cy="648072"/>
          </a:xfrm>
        </p:spPr>
        <p:txBody>
          <a:bodyPr/>
          <a:lstStyle/>
          <a:p>
            <a:pPr algn="ctr"/>
            <a:r>
              <a:rPr lang="cs-CZ" i="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Řešitel: Jaroslav Mazánek </a:t>
            </a:r>
            <a:r>
              <a:rPr lang="cs-CZ" i="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DiS</a:t>
            </a:r>
            <a:r>
              <a:rPr lang="cs-CZ" i="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  <a:endParaRPr lang="cs-CZ" i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684213" y="2852738"/>
            <a:ext cx="7775575" cy="1080318"/>
          </a:xfrm>
        </p:spPr>
        <p:txBody>
          <a:bodyPr/>
          <a:lstStyle/>
          <a:p>
            <a:pPr algn="ctr"/>
            <a:r>
              <a:rPr lang="en-US" sz="1800" dirty="0" smtClean="0"/>
              <a:t>N</a:t>
            </a:r>
            <a:r>
              <a:rPr lang="cs-CZ" sz="1800" dirty="0" err="1" smtClean="0"/>
              <a:t>ázev</a:t>
            </a:r>
            <a:r>
              <a:rPr lang="cs-CZ" sz="1800" dirty="0"/>
              <a:t> </a:t>
            </a:r>
            <a:r>
              <a:rPr lang="cs-CZ" sz="1800" dirty="0" smtClean="0"/>
              <a:t>projektu: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/>
              <a:t>Centralizovaná </a:t>
            </a:r>
            <a:r>
              <a:rPr lang="cs-CZ" sz="2400" b="1" dirty="0"/>
              <a:t>správa virtuální infrastruktury FP</a:t>
            </a:r>
          </a:p>
        </p:txBody>
      </p:sp>
    </p:spTree>
    <p:extLst>
      <p:ext uri="{BB962C8B-B14F-4D97-AF65-F5344CB8AC3E}">
        <p14:creationId xmlns:p14="http://schemas.microsoft.com/office/powerpoint/2010/main" val="1678370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79566"/>
          </a:xfrm>
        </p:spPr>
        <p:txBody>
          <a:bodyPr/>
          <a:lstStyle/>
          <a:p>
            <a:pPr marL="457200" indent="-457200"/>
            <a:r>
              <a:rPr lang="cs-CZ" dirty="0" smtClean="0"/>
              <a:t>Cíle projektu: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39448"/>
          </a:xfrm>
        </p:spPr>
        <p:txBody>
          <a:bodyPr/>
          <a:lstStyle/>
          <a:p>
            <a:r>
              <a:rPr lang="en-GB" dirty="0" err="1" smtClean="0"/>
              <a:t>Provoz</a:t>
            </a:r>
            <a:r>
              <a:rPr lang="en-GB" dirty="0" smtClean="0"/>
              <a:t> </a:t>
            </a:r>
            <a:r>
              <a:rPr lang="en-GB" dirty="0" err="1"/>
              <a:t>virtualizovaného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stávající</a:t>
            </a:r>
            <a:r>
              <a:rPr lang="en-GB" dirty="0"/>
              <a:t> </a:t>
            </a:r>
            <a:r>
              <a:rPr lang="en-GB" dirty="0" err="1"/>
              <a:t>infrastruktuře</a:t>
            </a:r>
            <a:r>
              <a:rPr lang="en-GB" dirty="0"/>
              <a:t>,</a:t>
            </a:r>
          </a:p>
          <a:p>
            <a:r>
              <a:rPr lang="en-GB" dirty="0" err="1" smtClean="0"/>
              <a:t>konsolidace</a:t>
            </a:r>
            <a:r>
              <a:rPr lang="en-GB" dirty="0" smtClean="0"/>
              <a:t>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serverů</a:t>
            </a:r>
            <a:r>
              <a:rPr lang="en-GB" dirty="0"/>
              <a:t>,</a:t>
            </a:r>
          </a:p>
          <a:p>
            <a:r>
              <a:rPr lang="en-GB" dirty="0" err="1" smtClean="0"/>
              <a:t>centrální</a:t>
            </a:r>
            <a:r>
              <a:rPr lang="en-GB" dirty="0" smtClean="0"/>
              <a:t> </a:t>
            </a:r>
            <a:r>
              <a:rPr lang="en-GB" dirty="0" err="1"/>
              <a:t>správa</a:t>
            </a:r>
            <a:r>
              <a:rPr lang="en-GB" dirty="0"/>
              <a:t>,</a:t>
            </a:r>
          </a:p>
          <a:p>
            <a:r>
              <a:rPr lang="en-GB" dirty="0" err="1" smtClean="0"/>
              <a:t>plynulý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nepřetržitý</a:t>
            </a:r>
            <a:r>
              <a:rPr lang="en-GB" dirty="0"/>
              <a:t> </a:t>
            </a:r>
            <a:r>
              <a:rPr lang="en-GB" dirty="0" err="1"/>
              <a:t>chod</a:t>
            </a:r>
            <a:r>
              <a:rPr lang="en-GB" dirty="0"/>
              <a:t> </a:t>
            </a:r>
            <a:r>
              <a:rPr lang="en-GB" dirty="0" err="1"/>
              <a:t>systémů</a:t>
            </a:r>
            <a:r>
              <a:rPr lang="en-GB" dirty="0"/>
              <a:t>,</a:t>
            </a:r>
          </a:p>
          <a:p>
            <a:r>
              <a:rPr lang="en-GB" dirty="0" err="1" smtClean="0"/>
              <a:t>snížení</a:t>
            </a:r>
            <a:r>
              <a:rPr lang="en-GB" dirty="0" smtClean="0"/>
              <a:t> </a:t>
            </a:r>
            <a:r>
              <a:rPr lang="en-GB" dirty="0" err="1"/>
              <a:t>rizik</a:t>
            </a:r>
            <a:r>
              <a:rPr lang="en-GB" dirty="0"/>
              <a:t> </a:t>
            </a:r>
            <a:r>
              <a:rPr lang="en-GB" dirty="0" err="1"/>
              <a:t>výpadku</a:t>
            </a:r>
            <a:r>
              <a:rPr lang="en-GB" dirty="0"/>
              <a:t> a </a:t>
            </a:r>
            <a:r>
              <a:rPr lang="en-GB" dirty="0" err="1"/>
              <a:t>zkrácení</a:t>
            </a:r>
            <a:r>
              <a:rPr lang="en-GB" dirty="0"/>
              <a:t> </a:t>
            </a:r>
            <a:r>
              <a:rPr lang="en-GB" dirty="0" err="1"/>
              <a:t>reakční</a:t>
            </a:r>
            <a:r>
              <a:rPr lang="en-GB" dirty="0"/>
              <a:t> </a:t>
            </a:r>
            <a:r>
              <a:rPr lang="en-GB" dirty="0" err="1"/>
              <a:t>doby</a:t>
            </a:r>
            <a:r>
              <a:rPr lang="en-GB" dirty="0"/>
              <a:t> </a:t>
            </a:r>
            <a:r>
              <a:rPr lang="en-GB" dirty="0" err="1"/>
              <a:t>servisu</a:t>
            </a:r>
            <a:r>
              <a:rPr lang="en-GB" dirty="0"/>
              <a:t>,</a:t>
            </a:r>
          </a:p>
          <a:p>
            <a:r>
              <a:rPr lang="en-GB" dirty="0" err="1" smtClean="0"/>
              <a:t>virtualizace</a:t>
            </a:r>
            <a:r>
              <a:rPr lang="en-GB" dirty="0" smtClean="0"/>
              <a:t> </a:t>
            </a:r>
            <a:r>
              <a:rPr lang="en-GB" dirty="0" err="1"/>
              <a:t>desktopů</a:t>
            </a:r>
            <a:r>
              <a:rPr lang="en-GB" dirty="0"/>
              <a:t> pro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dostupnost</a:t>
            </a:r>
            <a:r>
              <a:rPr lang="en-GB" dirty="0"/>
              <a:t> </a:t>
            </a:r>
            <a:r>
              <a:rPr lang="en-GB" dirty="0" err="1"/>
              <a:t>pracovního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, </a:t>
            </a:r>
            <a:r>
              <a:rPr lang="en-GB" dirty="0" err="1"/>
              <a:t>automatizované</a:t>
            </a:r>
            <a:r>
              <a:rPr lang="en-GB" dirty="0"/>
              <a:t> </a:t>
            </a:r>
            <a:r>
              <a:rPr lang="en-GB" dirty="0" err="1"/>
              <a:t>zálohování</a:t>
            </a:r>
            <a:r>
              <a:rPr lang="en-GB" dirty="0"/>
              <a:t> </a:t>
            </a:r>
            <a:r>
              <a:rPr lang="en-GB" dirty="0" err="1"/>
              <a:t>virtualizovaných</a:t>
            </a:r>
            <a:r>
              <a:rPr lang="en-GB" dirty="0"/>
              <a:t> </a:t>
            </a:r>
            <a:r>
              <a:rPr lang="en-GB" dirty="0" err="1"/>
              <a:t>aplikací</a:t>
            </a:r>
            <a:r>
              <a:rPr lang="en-GB" dirty="0"/>
              <a:t> a dat.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79566"/>
          </a:xfrm>
        </p:spPr>
        <p:txBody>
          <a:bodyPr/>
          <a:lstStyle/>
          <a:p>
            <a:pPr marL="457200" indent="-457200"/>
            <a:r>
              <a:rPr lang="cs-CZ" dirty="0"/>
              <a:t>Nákup </a:t>
            </a:r>
            <a:r>
              <a:rPr lang="cs-CZ" dirty="0" smtClean="0"/>
              <a:t>licencí: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39448"/>
          </a:xfrm>
        </p:spPr>
        <p:txBody>
          <a:bodyPr/>
          <a:lstStyle/>
          <a:p>
            <a:r>
              <a:rPr lang="en-GB" dirty="0" smtClean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6ks </a:t>
            </a:r>
            <a:r>
              <a:rPr lang="en-GB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VMware vSphere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i="1" dirty="0" smtClean="0"/>
              <a:t>(</a:t>
            </a:r>
            <a:r>
              <a:rPr lang="en-GB" i="1" dirty="0" err="1"/>
              <a:t>virtualizace</a:t>
            </a:r>
            <a:r>
              <a:rPr lang="en-GB" i="1" dirty="0"/>
              <a:t> 3ks </a:t>
            </a:r>
            <a:r>
              <a:rPr lang="en-GB" i="1" dirty="0" err="1"/>
              <a:t>serverů</a:t>
            </a:r>
            <a:r>
              <a:rPr lang="en-GB" i="1" dirty="0" smtClean="0"/>
              <a:t>)</a:t>
            </a:r>
            <a:endParaRPr lang="en-GB" i="1" dirty="0"/>
          </a:p>
          <a:p>
            <a:r>
              <a:rPr lang="en-GB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1ks VMware </a:t>
            </a:r>
            <a:r>
              <a:rPr lang="en-GB" dirty="0" err="1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vCenter</a:t>
            </a:r>
            <a:r>
              <a:rPr lang="en-GB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 Server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(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správa</a:t>
            </a:r>
            <a:r>
              <a:rPr lang="en-GB" dirty="0"/>
              <a:t>)</a:t>
            </a:r>
          </a:p>
          <a:p>
            <a:r>
              <a:rPr lang="en-GB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4ks VMware View </a:t>
            </a:r>
            <a:r>
              <a:rPr lang="cs-CZ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/>
            </a:r>
            <a:br>
              <a:rPr lang="cs-CZ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</a:br>
            <a:r>
              <a:rPr lang="en-GB" dirty="0" smtClean="0"/>
              <a:t>(</a:t>
            </a:r>
            <a:r>
              <a:rPr lang="cs-CZ" dirty="0" smtClean="0"/>
              <a:t>40ks </a:t>
            </a:r>
            <a:r>
              <a:rPr lang="en-GB" dirty="0" err="1" smtClean="0"/>
              <a:t>virtuální</a:t>
            </a:r>
            <a:r>
              <a:rPr lang="cs-CZ" dirty="0" smtClean="0"/>
              <a:t>ch</a:t>
            </a:r>
            <a:r>
              <a:rPr lang="en-GB" dirty="0" smtClean="0"/>
              <a:t> desktop</a:t>
            </a:r>
            <a:r>
              <a:rPr lang="cs-CZ" dirty="0" smtClean="0"/>
              <a:t>ů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8ks </a:t>
            </a:r>
            <a:r>
              <a:rPr lang="en-GB" dirty="0" err="1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Veeam</a:t>
            </a:r>
            <a:r>
              <a:rPr lang="en-GB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 Backup &amp; Replication Standard pro </a:t>
            </a:r>
            <a:r>
              <a:rPr lang="en-GB" dirty="0" err="1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Vmware</a:t>
            </a:r>
            <a:r>
              <a:rPr lang="cs-CZ" dirty="0">
                <a:solidFill>
                  <a:srgbClr val="006AB3"/>
                </a:solidFill>
                <a:latin typeface="Myriad Pro"/>
                <a:ea typeface="+mj-ea"/>
                <a:cs typeface="+mj-cs"/>
              </a:rPr>
              <a:t> </a:t>
            </a:r>
            <a:r>
              <a:rPr lang="cs-CZ" dirty="0" smtClean="0"/>
              <a:t>(</a:t>
            </a:r>
            <a:r>
              <a:rPr lang="cs-CZ" dirty="0"/>
              <a:t>sjednocuje zálohování a replikaci do jediného softwarového </a:t>
            </a:r>
            <a:r>
              <a:rPr lang="cs-CZ" dirty="0" smtClean="0"/>
              <a:t>řešení a přináší rychlou, </a:t>
            </a:r>
            <a:r>
              <a:rPr lang="cs-CZ" dirty="0"/>
              <a:t>pružnou a spolehlivou obnovu </a:t>
            </a:r>
            <a:r>
              <a:rPr lang="cs-CZ" dirty="0" smtClean="0"/>
              <a:t>dat a aplikací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69855"/>
            <a:ext cx="3289548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3464"/>
          </a:xfrm>
        </p:spPr>
        <p:txBody>
          <a:bodyPr/>
          <a:lstStyle/>
          <a:p>
            <a:r>
              <a:rPr lang="cs-CZ" sz="2000" dirty="0"/>
              <a:t>Využití </a:t>
            </a:r>
            <a:r>
              <a:rPr lang="cs-CZ" sz="2000" dirty="0" smtClean="0"/>
              <a:t>již </a:t>
            </a:r>
            <a:r>
              <a:rPr lang="cs-CZ" sz="2000" dirty="0"/>
              <a:t>zakoupených </a:t>
            </a:r>
            <a:r>
              <a:rPr lang="cs-CZ" sz="2000" dirty="0" smtClean="0"/>
              <a:t>serverů,</a:t>
            </a:r>
            <a:endParaRPr lang="cs-CZ" sz="2000" dirty="0"/>
          </a:p>
          <a:p>
            <a:r>
              <a:rPr lang="cs-CZ" sz="2000" dirty="0"/>
              <a:t>maximalizovat využitelnost početního výkonu stávajících serverů,</a:t>
            </a:r>
          </a:p>
          <a:p>
            <a:r>
              <a:rPr lang="cs-CZ" sz="2000" dirty="0"/>
              <a:t>centralizovat dozor a automatizovat procesy při správě virtuálních počítačů,</a:t>
            </a:r>
          </a:p>
          <a:p>
            <a:r>
              <a:rPr lang="cs-CZ" sz="2000" dirty="0"/>
              <a:t>automatizovat rozložení zátěže využití serverů a umožnit servisní zásahy bez výpadku služeb, které na </a:t>
            </a:r>
            <a:r>
              <a:rPr lang="en-US" sz="2000" dirty="0" smtClean="0"/>
              <a:t>“</a:t>
            </a:r>
            <a:r>
              <a:rPr lang="cs-CZ" sz="2000" dirty="0" err="1" smtClean="0"/>
              <a:t>virtuálech</a:t>
            </a:r>
            <a:r>
              <a:rPr lang="en-US" sz="2000" dirty="0" smtClean="0"/>
              <a:t>”</a:t>
            </a:r>
            <a:r>
              <a:rPr lang="cs-CZ" sz="2000" dirty="0" smtClean="0"/>
              <a:t> </a:t>
            </a:r>
            <a:r>
              <a:rPr lang="cs-CZ" sz="2000" dirty="0"/>
              <a:t>běží,</a:t>
            </a:r>
          </a:p>
          <a:p>
            <a:r>
              <a:rPr lang="cs-CZ" sz="2000" dirty="0"/>
              <a:t>vzdálený přístup ke správě celé </a:t>
            </a:r>
            <a:r>
              <a:rPr lang="cs-CZ" sz="2000" dirty="0" err="1"/>
              <a:t>virtualizační</a:t>
            </a:r>
            <a:r>
              <a:rPr lang="cs-CZ" sz="2000" dirty="0"/>
              <a:t> </a:t>
            </a:r>
            <a:r>
              <a:rPr lang="cs-CZ" sz="2000" dirty="0" smtClean="0"/>
              <a:t>platformy</a:t>
            </a:r>
            <a:r>
              <a:rPr lang="en-US" sz="2000" dirty="0"/>
              <a:t>:</a:t>
            </a:r>
            <a:r>
              <a:rPr lang="cs-CZ" sz="2000" dirty="0" smtClean="0"/>
              <a:t> zkrácení reakční doby </a:t>
            </a:r>
            <a:r>
              <a:rPr lang="cs-CZ" sz="2000" dirty="0"/>
              <a:t>požadovaného servisního zásahu a nepřetržitý monitoring stavu předchází chybám, které pak vedou k výpadku dostupných </a:t>
            </a:r>
            <a:r>
              <a:rPr lang="cs-CZ" sz="2000" dirty="0" smtClean="0"/>
              <a:t>služeb,</a:t>
            </a:r>
            <a:endParaRPr lang="cs-CZ" sz="2000" dirty="0"/>
          </a:p>
          <a:p>
            <a:r>
              <a:rPr lang="cs-CZ" sz="2000" dirty="0"/>
              <a:t>konsolidace stávající techniky, </a:t>
            </a:r>
            <a:r>
              <a:rPr lang="cs-CZ" sz="2000" dirty="0" err="1"/>
              <a:t>připojitelnost</a:t>
            </a:r>
            <a:r>
              <a:rPr lang="cs-CZ" sz="2000" dirty="0"/>
              <a:t> ke svému pracovnímu prostředí odkudkoliv, dostupnost aplikací a dat odkudkoli,</a:t>
            </a:r>
          </a:p>
          <a:p>
            <a:r>
              <a:rPr lang="cs-CZ" sz="2000" dirty="0"/>
              <a:t>nastavení pravidelného zálohování celého </a:t>
            </a:r>
            <a:r>
              <a:rPr lang="cs-CZ" sz="2000" dirty="0" err="1" smtClean="0"/>
              <a:t>virtualizovaného</a:t>
            </a:r>
            <a:r>
              <a:rPr lang="cs-CZ" sz="2000" dirty="0" smtClean="0"/>
              <a:t> prostředí.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48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pro FP: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11456"/>
          </a:xfrm>
        </p:spPr>
        <p:txBody>
          <a:bodyPr/>
          <a:lstStyle/>
          <a:p>
            <a:r>
              <a:rPr lang="cs-CZ" sz="2000" dirty="0"/>
              <a:t>Zjednodušení správy celé infrastruktury,</a:t>
            </a:r>
          </a:p>
          <a:p>
            <a:r>
              <a:rPr lang="cs-CZ" sz="2000" dirty="0"/>
              <a:t>úspora pořizovacích nákladů při nasazování dalších služeb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</a:t>
            </a:r>
            <a:r>
              <a:rPr lang="cs-CZ" sz="2000" dirty="0"/>
              <a:t>nákup serverů),</a:t>
            </a:r>
          </a:p>
          <a:p>
            <a:r>
              <a:rPr lang="cs-CZ" sz="2000" dirty="0" smtClean="0"/>
              <a:t>automatizovaná záloha </a:t>
            </a:r>
            <a:r>
              <a:rPr lang="cs-CZ" sz="2000" dirty="0"/>
              <a:t>studijních a vědecko-výzkumných </a:t>
            </a:r>
            <a:r>
              <a:rPr lang="cs-CZ" sz="2000" dirty="0" smtClean="0"/>
              <a:t>dat a </a:t>
            </a:r>
            <a:r>
              <a:rPr lang="cs-CZ" sz="2000" dirty="0"/>
              <a:t>nejen jich, </a:t>
            </a:r>
          </a:p>
          <a:p>
            <a:r>
              <a:rPr lang="cs-CZ" sz="2000" dirty="0"/>
              <a:t>připravenost pro nasazení nových služeb pro </a:t>
            </a:r>
            <a:r>
              <a:rPr lang="cs-CZ" sz="2000" dirty="0" smtClean="0"/>
              <a:t>podporu výuky</a:t>
            </a:r>
            <a:endParaRPr lang="cs-CZ" sz="2000" dirty="0"/>
          </a:p>
          <a:p>
            <a:pPr lvl="1"/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terminálové servery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výuka v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učebnách, přistup ke specializovaným programům)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různé licenční servery </a:t>
            </a:r>
            <a:endParaRPr lang="cs-CZ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webové servery, mapové servery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sz="1800" dirty="0" err="1" smtClean="0">
                <a:solidFill>
                  <a:schemeClr val="accent6">
                    <a:lumMod val="75000"/>
                  </a:schemeClr>
                </a:solidFill>
              </a:rPr>
              <a:t>elearning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virtuální desktopy</a:t>
            </a:r>
          </a:p>
          <a:p>
            <a:pPr lvl="1"/>
            <a:r>
              <a:rPr lang="cs-CZ" sz="1800" dirty="0">
                <a:solidFill>
                  <a:schemeClr val="accent6">
                    <a:lumMod val="75000"/>
                  </a:schemeClr>
                </a:solidFill>
              </a:rPr>
              <a:t>tiskové servery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45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/>
          </p:cNvSpPr>
          <p:nvPr/>
        </p:nvSpPr>
        <p:spPr bwMode="auto">
          <a:xfrm>
            <a:off x="395288" y="6423025"/>
            <a:ext cx="1136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61366" bIns="0" anchor="ctr">
            <a:spAutoFit/>
          </a:bodyPr>
          <a:lstStyle/>
          <a:p>
            <a:pPr marL="68263" fontAlgn="base">
              <a:spcBef>
                <a:spcPts val="550"/>
              </a:spcBef>
              <a:spcAft>
                <a:spcPct val="0"/>
              </a:spcAft>
            </a:pPr>
            <a:r>
              <a:rPr lang="en-US" sz="1200" smtClean="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Myriad Pro" pitchFamily="34" charset="0"/>
              </a:rPr>
              <a:t>www.fp</a:t>
            </a:r>
            <a:r>
              <a:rPr lang="en-US" sz="1200" smtClean="0">
                <a:solidFill>
                  <a:srgbClr val="FFFFFF"/>
                </a:solidFill>
                <a:latin typeface="Myriad Pro Bold" charset="0"/>
                <a:ea typeface="MS PGothic" pitchFamily="34" charset="-128"/>
                <a:sym typeface="Myriad Pro Bold" charset="0"/>
              </a:rPr>
              <a:t>.tul.cz</a:t>
            </a: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34575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4572000" y="6381750"/>
            <a:ext cx="41036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smtClean="0">
                <a:solidFill>
                  <a:srgbClr val="A2A2A2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Vzdělání pro život </a:t>
            </a:r>
            <a:r>
              <a:rPr lang="en-US" sz="1200" smtClean="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sym typeface="Myriad Pro" pitchFamily="34" charset="0"/>
              </a:rPr>
              <a:t>| </a:t>
            </a:r>
            <a:r>
              <a:rPr lang="en-US" sz="1200" smtClean="0">
                <a:solidFill>
                  <a:srgbClr val="FFFFFF"/>
                </a:solidFill>
                <a:latin typeface="Myriad Pro" pitchFamily="34" charset="0"/>
                <a:ea typeface="MS PGothic" pitchFamily="34" charset="-128"/>
                <a:sym typeface="Arial Bold" charset="0"/>
              </a:rPr>
              <a:t>www.fp.tul.cz</a:t>
            </a:r>
            <a:endParaRPr lang="en-US" sz="1200" smtClean="0">
              <a:solidFill>
                <a:srgbClr val="000000"/>
              </a:solidFill>
              <a:latin typeface="Myriad Pro" pitchFamily="34" charset="0"/>
              <a:ea typeface="MS PGothic" pitchFamily="34" charset="-128"/>
              <a:sym typeface="Arial Bold" charset="0"/>
            </a:endParaRPr>
          </a:p>
        </p:txBody>
      </p:sp>
      <p:sp>
        <p:nvSpPr>
          <p:cNvPr id="46086" name="Obdélník 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006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4400" smtClean="0">
              <a:solidFill>
                <a:srgbClr val="4A7594"/>
              </a:solidFill>
              <a:sym typeface="Helvetica Neue Bold Condensed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3213100"/>
            <a:ext cx="7624763" cy="723900"/>
          </a:xfrm>
        </p:spPr>
        <p:txBody>
          <a:bodyPr anchor="t" anchorCtr="0"/>
          <a:lstStyle/>
          <a:p>
            <a:pPr>
              <a:spcBef>
                <a:spcPts val="2400"/>
              </a:spcBef>
              <a:spcAft>
                <a:spcPts val="2400"/>
              </a:spcAft>
              <a:defRPr/>
            </a:pPr>
            <a:r>
              <a:rPr lang="cs-CZ" sz="2400" dirty="0" smtClean="0">
                <a:solidFill>
                  <a:srgbClr val="FFFFFF"/>
                </a:solidFill>
              </a:rPr>
              <a:t>Děkuji za pozornost</a:t>
            </a:r>
            <a:r>
              <a:rPr lang="cs-CZ" sz="2000" dirty="0" smtClean="0">
                <a:solidFill>
                  <a:srgbClr val="FFFFFF"/>
                </a:solidFill>
              </a:rPr>
              <a:t/>
            </a:r>
            <a:br>
              <a:rPr lang="cs-CZ" sz="2000" dirty="0" smtClean="0">
                <a:solidFill>
                  <a:srgbClr val="FFFFFF"/>
                </a:solidFill>
              </a:rPr>
            </a:br>
            <a:r>
              <a:rPr lang="cs-CZ" sz="2000" dirty="0" smtClean="0">
                <a:solidFill>
                  <a:srgbClr val="FFFFFF"/>
                </a:solidFill>
              </a:rPr>
              <a:t/>
            </a:r>
            <a:br>
              <a:rPr lang="cs-CZ" sz="2000" dirty="0" smtClean="0">
                <a:solidFill>
                  <a:srgbClr val="FFFFFF"/>
                </a:solidFill>
              </a:rPr>
            </a:br>
            <a:r>
              <a:rPr lang="cs-CZ" sz="2000" dirty="0" smtClean="0">
                <a:solidFill>
                  <a:srgbClr val="FFFFFF"/>
                </a:solidFill>
              </a:rPr>
              <a:t/>
            </a:r>
            <a:br>
              <a:rPr lang="cs-CZ" sz="2000" dirty="0" smtClean="0">
                <a:solidFill>
                  <a:srgbClr val="FFFFFF"/>
                </a:solidFill>
              </a:rPr>
            </a:br>
            <a:r>
              <a:rPr lang="cs-CZ" sz="2000" dirty="0" smtClean="0">
                <a:solidFill>
                  <a:srgbClr val="FFFFFF"/>
                </a:solidFill>
              </a:rPr>
              <a:t>jaroslav.mazanek@tul.cz</a:t>
            </a:r>
            <a:endParaRPr lang="cs-CZ" sz="2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8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tografie - horizontální">
  <a:themeElements>
    <a:clrScheme name="">
      <a:dk1>
        <a:srgbClr val="4A7594"/>
      </a:dk1>
      <a:lt1>
        <a:srgbClr val="B58A6B"/>
      </a:lt1>
      <a:dk2>
        <a:srgbClr val="000000"/>
      </a:dk2>
      <a:lt2>
        <a:srgbClr val="000000"/>
      </a:lt2>
      <a:accent1>
        <a:srgbClr val="FAF087"/>
      </a:accent1>
      <a:accent2>
        <a:srgbClr val="333399"/>
      </a:accent2>
      <a:accent3>
        <a:srgbClr val="D7C4BA"/>
      </a:accent3>
      <a:accent4>
        <a:srgbClr val="3E637E"/>
      </a:accent4>
      <a:accent5>
        <a:srgbClr val="FCF6C3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grafie - horizontální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Fotografie - horizontáln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9033</TotalTime>
  <Words>284</Words>
  <Application>Microsoft Office PowerPoint</Application>
  <PresentationFormat>Předvádění na obrazovce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9" baseType="lpstr">
      <vt:lpstr>MS PGothic</vt:lpstr>
      <vt:lpstr>Arial</vt:lpstr>
      <vt:lpstr>Arial Bold</vt:lpstr>
      <vt:lpstr>Calibri</vt:lpstr>
      <vt:lpstr>Georgia</vt:lpstr>
      <vt:lpstr>Helvetica Neue Bold Condensed</vt:lpstr>
      <vt:lpstr>Myriad Pro</vt:lpstr>
      <vt:lpstr>Myriad Pro Bold</vt:lpstr>
      <vt:lpstr>Trebuchet MS</vt:lpstr>
      <vt:lpstr>Wingdings 2</vt:lpstr>
      <vt:lpstr>ヒラギノ角ゴ ProN W6</vt:lpstr>
      <vt:lpstr>Urbanistický</vt:lpstr>
      <vt:lpstr>Fotografie - horizontální</vt:lpstr>
      <vt:lpstr>Institucionální program pro veřejné vysoké školy pro rok 2017</vt:lpstr>
      <vt:lpstr>Cíle projektu:</vt:lpstr>
      <vt:lpstr>Nákup licencí:</vt:lpstr>
      <vt:lpstr>Řešení:</vt:lpstr>
      <vt:lpstr>Přínos pro FP:</vt:lpstr>
      <vt:lpstr>Děkuji za pozornost   jaroslav.mazanek@tul.cz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Šmída</dc:creator>
  <cp:lastModifiedBy>Jaroslav Mazánek</cp:lastModifiedBy>
  <cp:revision>109</cp:revision>
  <dcterms:created xsi:type="dcterms:W3CDTF">2009-03-10T12:45:22Z</dcterms:created>
  <dcterms:modified xsi:type="dcterms:W3CDTF">2018-01-07T09:19:51Z</dcterms:modified>
</cp:coreProperties>
</file>