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1" r:id="rId5"/>
    <p:sldId id="272" r:id="rId6"/>
    <p:sldId id="273" r:id="rId7"/>
    <p:sldId id="266" r:id="rId8"/>
    <p:sldId id="269" r:id="rId9"/>
    <p:sldId id="27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94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89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74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8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93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25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70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81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95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4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2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05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772400" cy="1470025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98A8"/>
                </a:solidFill>
              </a:rPr>
              <a:t>Propagace FZS TUL a jejich stávajících i nově akreditovaných oborů</a:t>
            </a:r>
            <a:endParaRPr lang="cs-CZ" sz="3200" b="1" dirty="0">
              <a:solidFill>
                <a:srgbClr val="0098A8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3933056"/>
            <a:ext cx="6400800" cy="2088232"/>
          </a:xfrm>
        </p:spPr>
        <p:txBody>
          <a:bodyPr>
            <a:noAutofit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Institucionální plán TUL pro rok 2017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Cíl 1: Zajišťování kvality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Řešitel: Ing. Lenka Kozáková*</a:t>
            </a:r>
          </a:p>
          <a:p>
            <a:pPr lvl="0" algn="l"/>
            <a:endParaRPr lang="cs-CZ" sz="1200" dirty="0" smtClean="0">
              <a:solidFill>
                <a:prstClr val="black"/>
              </a:solidFill>
            </a:endParaRPr>
          </a:p>
          <a:p>
            <a:pPr lvl="0" algn="l"/>
            <a:endParaRPr lang="cs-CZ" sz="1200" dirty="0" smtClean="0">
              <a:solidFill>
                <a:prstClr val="black"/>
              </a:solidFill>
            </a:endParaRPr>
          </a:p>
          <a:p>
            <a:pPr lvl="0" algn="l"/>
            <a:r>
              <a:rPr lang="cs-CZ" sz="1200" dirty="0" smtClean="0">
                <a:solidFill>
                  <a:prstClr val="black"/>
                </a:solidFill>
              </a:rPr>
              <a:t>*) V průběhu roku došlo ke změně řešitele projektu z důvodu ukončení PP na FZS TUL původního řešitele projektu</a:t>
            </a:r>
          </a:p>
          <a:p>
            <a:pPr algn="l"/>
            <a:endParaRPr lang="cs-CZ" sz="2400" dirty="0" smtClean="0">
              <a:solidFill>
                <a:schemeClr val="tx1"/>
              </a:solidFill>
            </a:endParaRPr>
          </a:p>
          <a:p>
            <a:pPr algn="l"/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55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980728"/>
            <a:ext cx="8229600" cy="4968552"/>
          </a:xfrm>
        </p:spPr>
        <p:txBody>
          <a:bodyPr>
            <a:noAutofit/>
          </a:bodyPr>
          <a:lstStyle/>
          <a:p>
            <a:pPr marL="0" lvl="0" indent="0" algn="ctr">
              <a:buClr>
                <a:srgbClr val="0098A8"/>
              </a:buClr>
              <a:buSzPct val="75000"/>
              <a:buNone/>
            </a:pPr>
            <a:r>
              <a:rPr lang="cs-CZ" b="1" dirty="0" smtClean="0">
                <a:solidFill>
                  <a:srgbClr val="0098A8"/>
                </a:solidFill>
                <a:ea typeface="+mj-ea"/>
                <a:cs typeface="+mj-cs"/>
              </a:rPr>
              <a:t>Cíl </a:t>
            </a:r>
            <a:r>
              <a:rPr lang="cs-CZ" b="1" dirty="0" smtClean="0">
                <a:solidFill>
                  <a:srgbClr val="0098A8"/>
                </a:solidFill>
                <a:ea typeface="+mj-ea"/>
                <a:cs typeface="+mj-cs"/>
              </a:rPr>
              <a:t>projektu</a:t>
            </a:r>
          </a:p>
          <a:p>
            <a:pPr marL="0" lvl="0" indent="0" algn="ctr">
              <a:buClr>
                <a:srgbClr val="0098A8"/>
              </a:buClr>
              <a:buSzPct val="75000"/>
              <a:buNone/>
            </a:pPr>
            <a:endParaRPr lang="cs-CZ" sz="1200" dirty="0" smtClean="0">
              <a:solidFill>
                <a:prstClr val="black"/>
              </a:solidFill>
            </a:endParaRPr>
          </a:p>
          <a:p>
            <a:pPr lvl="0" algn="just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prstClr val="black"/>
                </a:solidFill>
              </a:rPr>
              <a:t>Posílení propagace a povědomí o možnostech vzdělávání</a:t>
            </a:r>
            <a:br>
              <a:rPr lang="cs-CZ" sz="2400" dirty="0" smtClean="0">
                <a:solidFill>
                  <a:prstClr val="black"/>
                </a:solidFill>
              </a:rPr>
            </a:br>
            <a:r>
              <a:rPr lang="cs-CZ" sz="2400" dirty="0" smtClean="0">
                <a:solidFill>
                  <a:prstClr val="black"/>
                </a:solidFill>
              </a:rPr>
              <a:t>a o studijních oborech na FZS TUL mezi studenty středních škol a pracovníky nelékařských zdravotnických profesí.</a:t>
            </a:r>
          </a:p>
          <a:p>
            <a:pPr lvl="0" algn="just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prstClr val="black"/>
                </a:solidFill>
              </a:rPr>
              <a:t>Účast na akcích podporujících propagaci vysokoškolského vzdělávání v rámci TUL a dále v rámci Evropského veletrhu pomaturitního a celoživotního vzdělávání.</a:t>
            </a:r>
          </a:p>
          <a:p>
            <a:pPr lvl="0" algn="just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prstClr val="black"/>
                </a:solidFill>
              </a:rPr>
              <a:t>Aktivní zapojení studentů FZS TUL do propagační činnosti</a:t>
            </a:r>
            <a:endParaRPr lang="cs-CZ" sz="2400" dirty="0">
              <a:solidFill>
                <a:prstClr val="black"/>
              </a:solidFill>
            </a:endParaRP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/>
              <a:t>Propagace FZS TUL a jejich stávajících i nově akreditovaných oborů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6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3" y="836712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98A8"/>
                </a:solidFill>
              </a:rPr>
              <a:t>Postup řešení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4524" y="1544559"/>
            <a:ext cx="8229600" cy="4137323"/>
          </a:xfrm>
        </p:spPr>
        <p:txBody>
          <a:bodyPr>
            <a:noAutofit/>
          </a:bodyPr>
          <a:lstStyle/>
          <a:p>
            <a:pPr lvl="0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prstClr val="black"/>
                </a:solidFill>
              </a:rPr>
              <a:t>Posílení propagace o studijních oborech na FZS TUL</a:t>
            </a:r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1600" dirty="0" smtClean="0">
                <a:solidFill>
                  <a:prstClr val="black"/>
                </a:solidFill>
              </a:rPr>
              <a:t>v průběhu roku byly zveřejňovány inzeráty propagující studijní programy FZS </a:t>
            </a:r>
            <a:r>
              <a:rPr lang="cs-CZ" sz="1600" dirty="0" smtClean="0">
                <a:solidFill>
                  <a:prstClr val="black"/>
                </a:solidFill>
              </a:rPr>
              <a:t>TUL</a:t>
            </a:r>
            <a:br>
              <a:rPr lang="cs-CZ" sz="1600" dirty="0" smtClean="0">
                <a:solidFill>
                  <a:prstClr val="black"/>
                </a:solidFill>
              </a:rPr>
            </a:br>
            <a:r>
              <a:rPr lang="cs-CZ" sz="1600" dirty="0" smtClean="0">
                <a:solidFill>
                  <a:prstClr val="black"/>
                </a:solidFill>
              </a:rPr>
              <a:t>v </a:t>
            </a:r>
            <a:r>
              <a:rPr lang="cs-CZ" sz="1600" dirty="0" smtClean="0">
                <a:solidFill>
                  <a:prstClr val="black"/>
                </a:solidFill>
              </a:rPr>
              <a:t>tištěných i elektronických médií  např. v časopise </a:t>
            </a:r>
            <a:r>
              <a:rPr lang="cs-CZ" sz="1600" dirty="0" err="1" smtClean="0">
                <a:solidFill>
                  <a:prstClr val="black"/>
                </a:solidFill>
              </a:rPr>
              <a:t>KamPoMaturitě</a:t>
            </a:r>
            <a:r>
              <a:rPr lang="cs-CZ" sz="1600" dirty="0" smtClean="0">
                <a:solidFill>
                  <a:prstClr val="black"/>
                </a:solidFill>
              </a:rPr>
              <a:t> a Atlas </a:t>
            </a:r>
            <a:r>
              <a:rPr lang="cs-CZ" sz="1600" dirty="0" smtClean="0">
                <a:solidFill>
                  <a:prstClr val="black"/>
                </a:solidFill>
              </a:rPr>
              <a:t>školství</a:t>
            </a:r>
            <a:endParaRPr lang="cs-CZ" sz="1600" dirty="0" smtClean="0">
              <a:solidFill>
                <a:prstClr val="black"/>
              </a:solidFill>
            </a:endParaRPr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1600" dirty="0" smtClean="0">
                <a:solidFill>
                  <a:prstClr val="black"/>
                </a:solidFill>
              </a:rPr>
              <a:t>inzerce probíhala i na webových stránkách nabízející vysokoškolské vzdělávání </a:t>
            </a:r>
            <a:r>
              <a:rPr lang="cs-CZ" sz="1600" dirty="0" err="1" smtClean="0">
                <a:solidFill>
                  <a:prstClr val="black"/>
                </a:solidFill>
              </a:rPr>
              <a:t>fakultaroku.cz</a:t>
            </a:r>
            <a:r>
              <a:rPr lang="cs-CZ" sz="1600" dirty="0" smtClean="0">
                <a:solidFill>
                  <a:prstClr val="black"/>
                </a:solidFill>
              </a:rPr>
              <a:t>; </a:t>
            </a:r>
            <a:r>
              <a:rPr lang="cs-CZ" sz="1600" dirty="0" err="1" smtClean="0">
                <a:solidFill>
                  <a:prstClr val="black"/>
                </a:solidFill>
              </a:rPr>
              <a:t>jobs.cz</a:t>
            </a:r>
            <a:r>
              <a:rPr lang="cs-CZ" sz="1600" dirty="0" smtClean="0">
                <a:solidFill>
                  <a:prstClr val="black"/>
                </a:solidFill>
              </a:rPr>
              <a:t>; </a:t>
            </a:r>
            <a:r>
              <a:rPr lang="cs-CZ" sz="1600" dirty="0" err="1" smtClean="0">
                <a:solidFill>
                  <a:prstClr val="black"/>
                </a:solidFill>
              </a:rPr>
              <a:t>vysokeskoly.cz</a:t>
            </a:r>
            <a:r>
              <a:rPr lang="cs-CZ" sz="1600" dirty="0" smtClean="0">
                <a:solidFill>
                  <a:prstClr val="black"/>
                </a:solidFill>
              </a:rPr>
              <a:t>; </a:t>
            </a:r>
            <a:r>
              <a:rPr lang="cs-CZ" sz="1600" dirty="0" err="1" smtClean="0">
                <a:solidFill>
                  <a:prstClr val="black"/>
                </a:solidFill>
              </a:rPr>
              <a:t>atlasskolstvi.cz</a:t>
            </a:r>
            <a:r>
              <a:rPr lang="cs-CZ" sz="1600" dirty="0" smtClean="0">
                <a:solidFill>
                  <a:prstClr val="black"/>
                </a:solidFill>
              </a:rPr>
              <a:t> </a:t>
            </a:r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1600" dirty="0" smtClean="0"/>
              <a:t>na základě vytvořené </a:t>
            </a:r>
            <a:r>
              <a:rPr lang="cs-CZ" sz="1600" dirty="0" err="1" smtClean="0"/>
              <a:t>datazabáze</a:t>
            </a:r>
            <a:r>
              <a:rPr lang="cs-CZ" sz="1600" dirty="0" smtClean="0"/>
              <a:t> byli osloveni absolventi FZS TUL, účastníci </a:t>
            </a:r>
            <a:r>
              <a:rPr lang="cs-CZ" sz="1600" dirty="0" smtClean="0"/>
              <a:t>konference </a:t>
            </a:r>
            <a:r>
              <a:rPr lang="cs-CZ" sz="1600" dirty="0" smtClean="0"/>
              <a:t>nelékařských oborů, konaly se dva  dny otevřených dveří, k propagaci byly využity i elektronické sociální sítě (</a:t>
            </a:r>
            <a:r>
              <a:rPr lang="cs-CZ" sz="1600" dirty="0" err="1" smtClean="0"/>
              <a:t>Facebook</a:t>
            </a:r>
            <a:r>
              <a:rPr lang="cs-CZ" sz="1600" dirty="0" smtClean="0"/>
              <a:t>)</a:t>
            </a:r>
            <a:endParaRPr lang="cs-CZ" sz="1600" dirty="0" smtClean="0">
              <a:solidFill>
                <a:prstClr val="black"/>
              </a:solidFill>
            </a:endParaRPr>
          </a:p>
          <a:p>
            <a:pPr lvl="0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prstClr val="black"/>
                </a:solidFill>
              </a:rPr>
              <a:t>Účast na akcích podporujících propagaci studijních programů FZS TUL</a:t>
            </a:r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1600" dirty="0" smtClean="0">
                <a:solidFill>
                  <a:prstClr val="black"/>
                </a:solidFill>
              </a:rPr>
              <a:t>Studijní obory ústavu byly propagovány na veletrzích vzdělávání GAUDEAMUS v </a:t>
            </a:r>
            <a:r>
              <a:rPr lang="cs-CZ" sz="1600" dirty="0" smtClean="0">
                <a:solidFill>
                  <a:prstClr val="black"/>
                </a:solidFill>
              </a:rPr>
              <a:t>Praze</a:t>
            </a:r>
            <a:br>
              <a:rPr lang="cs-CZ" sz="1600" dirty="0" smtClean="0">
                <a:solidFill>
                  <a:prstClr val="black"/>
                </a:solidFill>
              </a:rPr>
            </a:br>
            <a:r>
              <a:rPr lang="cs-CZ" sz="1600" dirty="0" smtClean="0">
                <a:solidFill>
                  <a:prstClr val="black"/>
                </a:solidFill>
              </a:rPr>
              <a:t>a  </a:t>
            </a:r>
            <a:r>
              <a:rPr lang="cs-CZ" sz="1600" dirty="0" smtClean="0">
                <a:solidFill>
                  <a:prstClr val="black"/>
                </a:solidFill>
              </a:rPr>
              <a:t>Brně,</a:t>
            </a:r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1600" dirty="0" smtClean="0">
                <a:solidFill>
                  <a:prstClr val="black"/>
                </a:solidFill>
              </a:rPr>
              <a:t>Účast na propagaci fakulty na libereckém MAJÁLESU 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/>
              <a:t>Propagace FZS TUL a jejich stávajících i nově akreditovaných oborů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9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3" y="836712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98A8"/>
                </a:solidFill>
              </a:rPr>
              <a:t>Postup řešení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4524" y="1544559"/>
            <a:ext cx="8229600" cy="4137323"/>
          </a:xfrm>
        </p:spPr>
        <p:txBody>
          <a:bodyPr>
            <a:noAutofit/>
          </a:bodyPr>
          <a:lstStyle/>
          <a:p>
            <a:pPr lvl="0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prstClr val="black"/>
                </a:solidFill>
              </a:rPr>
              <a:t>Spolupráce se středními školami </a:t>
            </a:r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1600" dirty="0" smtClean="0"/>
              <a:t>Fakulta zdravotnických studií oslovovala potenciální zájemce o studium studijních oborů FZS TUL na střední školách především v Libereckém a Ústeckém </a:t>
            </a:r>
            <a:r>
              <a:rPr lang="cs-CZ" sz="1600" dirty="0" smtClean="0"/>
              <a:t>kraji např. aktivní účast na propagační akci na střední škole v Mostě</a:t>
            </a:r>
            <a:endParaRPr lang="cs-CZ" sz="1600" dirty="0" smtClean="0">
              <a:solidFill>
                <a:prstClr val="black"/>
              </a:solidFill>
            </a:endParaRPr>
          </a:p>
          <a:p>
            <a:pPr algn="just">
              <a:buClr>
                <a:srgbClr val="0099CC"/>
              </a:buClr>
              <a:buNone/>
            </a:pPr>
            <a:endParaRPr lang="cs-CZ" sz="1600" dirty="0" smtClean="0">
              <a:solidFill>
                <a:prstClr val="black"/>
              </a:solidFill>
            </a:endParaRPr>
          </a:p>
          <a:p>
            <a:pPr marL="266700" lvl="0" indent="0" algn="just">
              <a:buClr>
                <a:srgbClr val="0098A8"/>
              </a:buClr>
              <a:buSzPct val="75000"/>
              <a:buNone/>
            </a:pPr>
            <a:endParaRPr lang="cs-CZ" sz="1600" dirty="0">
              <a:solidFill>
                <a:prstClr val="black"/>
              </a:solidFill>
            </a:endParaRP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/>
              <a:t>Propagace FZS TUL a jejich stávajících i nově akreditovaných oborů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9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/>
              <a:t>Propagace FZS TUL a jejich stávajících i nově akreditovaných oborů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68313" y="908720"/>
            <a:ext cx="8229600" cy="4641616"/>
          </a:xfrm>
          <a:ln>
            <a:noFill/>
          </a:ln>
        </p:spPr>
        <p:txBody>
          <a:bodyPr>
            <a:noAutofit/>
          </a:bodyPr>
          <a:lstStyle/>
          <a:p>
            <a:pPr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400" dirty="0" smtClean="0"/>
              <a:t>Dny otevřených dveří FZS TUL</a:t>
            </a:r>
            <a:endParaRPr lang="cs-CZ" sz="2400" dirty="0"/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700" dirty="0" smtClean="0">
              <a:solidFill>
                <a:prstClr val="black"/>
              </a:solidFill>
            </a:endParaRPr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700" dirty="0">
              <a:solidFill>
                <a:prstClr val="black"/>
              </a:solidFill>
            </a:endParaRPr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700" dirty="0" smtClean="0">
              <a:solidFill>
                <a:prstClr val="black"/>
              </a:solidFill>
            </a:endParaRPr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700" dirty="0">
              <a:solidFill>
                <a:prstClr val="black"/>
              </a:solidFill>
            </a:endParaRPr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700" dirty="0" smtClean="0"/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700" dirty="0"/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700" dirty="0" smtClean="0"/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700" dirty="0"/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700" dirty="0" smtClean="0"/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7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022135"/>
            <a:ext cx="2592288" cy="194421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3" y="1582767"/>
            <a:ext cx="2555081" cy="19163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82" y="4022135"/>
            <a:ext cx="2639601" cy="19797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82767"/>
            <a:ext cx="2835325" cy="18911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529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/>
              <a:t>Propagace FZS TUL a jejich stávajících i nově akreditovaných oborů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68313" y="955596"/>
            <a:ext cx="8229600" cy="5001656"/>
          </a:xfrm>
        </p:spPr>
        <p:txBody>
          <a:bodyPr>
            <a:noAutofit/>
          </a:bodyPr>
          <a:lstStyle/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prstClr val="black"/>
                </a:solidFill>
              </a:rPr>
              <a:t>GAUDEAMUS BRNO</a:t>
            </a:r>
            <a:endParaRPr lang="cs-CZ" sz="2400" dirty="0">
              <a:solidFill>
                <a:prstClr val="black"/>
              </a:solidFill>
            </a:endParaRPr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700" dirty="0" smtClean="0">
              <a:solidFill>
                <a:prstClr val="black"/>
              </a:solidFill>
            </a:endParaRPr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700" dirty="0">
              <a:solidFill>
                <a:prstClr val="black"/>
              </a:solidFill>
            </a:endParaRPr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700" dirty="0" smtClean="0">
              <a:solidFill>
                <a:prstClr val="black"/>
              </a:solidFill>
            </a:endParaRPr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700" dirty="0">
              <a:solidFill>
                <a:prstClr val="black"/>
              </a:solidFill>
            </a:endParaRPr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700" dirty="0" smtClean="0"/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700" dirty="0"/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700" dirty="0" smtClean="0"/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700" dirty="0"/>
          </a:p>
          <a:p>
            <a:pPr lvl="1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7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913" y="3802882"/>
            <a:ext cx="2438400" cy="1828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520" y="1464839"/>
            <a:ext cx="2438400" cy="1828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12" y="2966956"/>
            <a:ext cx="1999092" cy="26654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192" y="1442600"/>
            <a:ext cx="1923209" cy="256427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529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3" y="836712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98A8"/>
                </a:solidFill>
              </a:rPr>
              <a:t>Kontrolované indikátory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024336"/>
          </a:xfrm>
        </p:spPr>
        <p:txBody>
          <a:bodyPr>
            <a:noAutofit/>
          </a:bodyPr>
          <a:lstStyle/>
          <a:p>
            <a:pPr marL="0" indent="0">
              <a:buClr>
                <a:srgbClr val="0098A8"/>
              </a:buClr>
              <a:buSzPct val="75000"/>
              <a:buNone/>
            </a:pPr>
            <a:r>
              <a:rPr lang="cs-CZ" sz="2400" dirty="0" smtClean="0">
                <a:solidFill>
                  <a:prstClr val="black"/>
                </a:solidFill>
              </a:rPr>
              <a:t>Cíl: </a:t>
            </a:r>
            <a:r>
              <a:rPr lang="cs-CZ" sz="2400" dirty="0" smtClean="0">
                <a:ea typeface="Times New Roman"/>
                <a:cs typeface="Times New Roman"/>
              </a:rPr>
              <a:t>Minimální </a:t>
            </a:r>
            <a:r>
              <a:rPr lang="cs-CZ" sz="2400" dirty="0" smtClean="0">
                <a:ea typeface="Times New Roman"/>
                <a:cs typeface="Times New Roman"/>
              </a:rPr>
              <a:t>75% naplnění kapacity poskytovaných studijních programů </a:t>
            </a:r>
            <a:r>
              <a:rPr lang="cs-CZ" sz="2400" dirty="0" smtClean="0">
                <a:ea typeface="Times New Roman"/>
                <a:cs typeface="Times New Roman"/>
              </a:rPr>
              <a:t>FZS </a:t>
            </a:r>
            <a:r>
              <a:rPr lang="cs-CZ" sz="2400" dirty="0" smtClean="0">
                <a:ea typeface="Times New Roman"/>
                <a:cs typeface="Times New Roman"/>
              </a:rPr>
              <a:t>TUL kapacita oborů naplněna na 100%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endParaRPr lang="cs-CZ" sz="2400" dirty="0" smtClean="0">
              <a:ea typeface="Times New Roman"/>
              <a:cs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cs-CZ" sz="2400" dirty="0">
                <a:solidFill>
                  <a:srgbClr val="0098A8"/>
                </a:solidFill>
              </a:rPr>
              <a:t>Kapacita studijních programů byla celkově </a:t>
            </a:r>
            <a:r>
              <a:rPr lang="cs-CZ" sz="2400" dirty="0">
                <a:solidFill>
                  <a:srgbClr val="0098A8"/>
                </a:solidFill>
              </a:rPr>
              <a:t>naplněna na 100</a:t>
            </a:r>
            <a:r>
              <a:rPr lang="cs-CZ" sz="2400" dirty="0" smtClean="0">
                <a:solidFill>
                  <a:srgbClr val="0098A8"/>
                </a:solidFill>
              </a:rPr>
              <a:t>%.</a:t>
            </a:r>
            <a:endParaRPr lang="cs-CZ" sz="2400" dirty="0">
              <a:solidFill>
                <a:srgbClr val="0098A8"/>
              </a:solidFill>
            </a:endParaRPr>
          </a:p>
          <a:p>
            <a:pPr marL="0" lvl="0" indent="0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cs-CZ" sz="2400" dirty="0">
                <a:solidFill>
                  <a:srgbClr val="0098A8"/>
                </a:solidFill>
              </a:rPr>
              <a:t>Celkem se v rámci podpory propagace fakulty zúčastnilo akcí</a:t>
            </a:r>
            <a:br>
              <a:rPr lang="cs-CZ" sz="2400" dirty="0">
                <a:solidFill>
                  <a:srgbClr val="0098A8"/>
                </a:solidFill>
              </a:rPr>
            </a:br>
            <a:r>
              <a:rPr lang="cs-CZ" sz="2400" dirty="0">
                <a:solidFill>
                  <a:srgbClr val="0098A8"/>
                </a:solidFill>
              </a:rPr>
              <a:t>28 </a:t>
            </a:r>
            <a:r>
              <a:rPr lang="cs-CZ" sz="2400" dirty="0" smtClean="0">
                <a:solidFill>
                  <a:srgbClr val="0098A8"/>
                </a:solidFill>
              </a:rPr>
              <a:t>studentů.</a:t>
            </a:r>
            <a:endParaRPr lang="cs-CZ" sz="2400" dirty="0">
              <a:solidFill>
                <a:srgbClr val="0098A8"/>
              </a:solidFill>
            </a:endParaRPr>
          </a:p>
          <a:p>
            <a:pPr marL="0" lvl="0" indent="0" algn="just">
              <a:lnSpc>
                <a:spcPct val="120000"/>
              </a:lnSpc>
              <a:spcBef>
                <a:spcPct val="0"/>
              </a:spcBef>
              <a:buNone/>
            </a:pPr>
            <a:endParaRPr lang="cs-CZ" sz="2400" dirty="0" smtClean="0">
              <a:solidFill>
                <a:srgbClr val="0098A8"/>
              </a:solidFill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endParaRPr lang="cs-CZ" sz="2400" dirty="0" smtClean="0">
              <a:solidFill>
                <a:srgbClr val="0098A8"/>
              </a:solidFill>
            </a:endParaRPr>
          </a:p>
          <a:p>
            <a:pPr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endParaRPr lang="cs-CZ" sz="1600" dirty="0">
              <a:solidFill>
                <a:prstClr val="black"/>
              </a:solidFill>
            </a:endParaRP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/>
              <a:t>Propagace FZS TUL a jejich stávajících i nově akreditovaných oborů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7544" y="4869160"/>
            <a:ext cx="822960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 smtClean="0">
                <a:solidFill>
                  <a:srgbClr val="0098A8"/>
                </a:solidFill>
              </a:rPr>
              <a:t>Cíle projektu byly splněny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85459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3" y="836712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98A8"/>
                </a:solidFill>
              </a:rPr>
              <a:t>Rozpočet</a:t>
            </a:r>
            <a:endParaRPr lang="cs-CZ" sz="3200" b="1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/>
              <a:t>Propagace FZS TUL a jejich stávajících i nově akreditovaných oborů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8" name="Zástupný symbol pro obsah 2"/>
          <p:cNvSpPr>
            <a:spLocks noGrp="1" noChangeAspect="1"/>
          </p:cNvSpPr>
          <p:nvPr>
            <p:ph idx="1"/>
          </p:nvPr>
        </p:nvSpPr>
        <p:spPr>
          <a:xfrm>
            <a:off x="467544" y="1628800"/>
            <a:ext cx="7355160" cy="4641616"/>
          </a:xfrm>
        </p:spPr>
        <p:txBody>
          <a:bodyPr>
            <a:noAutofit/>
          </a:bodyPr>
          <a:lstStyle/>
          <a:p>
            <a:pPr marL="0" indent="0" fontAlgn="base">
              <a:spcBef>
                <a:spcPts val="0"/>
              </a:spcBef>
              <a:buNone/>
              <a:tabLst>
                <a:tab pos="5114925" algn="l"/>
              </a:tabLst>
            </a:pPr>
            <a:r>
              <a:rPr lang="cs-CZ" sz="2400" b="1" u="sng" kern="0" dirty="0"/>
              <a:t>PŘÍJMY </a:t>
            </a:r>
            <a:r>
              <a:rPr lang="cs-CZ" sz="2400" b="1" u="sng" kern="0" dirty="0" smtClean="0"/>
              <a:t>CELKEM	96 </a:t>
            </a:r>
            <a:r>
              <a:rPr lang="cs-CZ" sz="2400" b="1" u="sng" kern="0" dirty="0"/>
              <a:t>000 Kč</a:t>
            </a:r>
            <a:endParaRPr lang="cs-CZ" sz="2400" u="sng" kern="0" dirty="0"/>
          </a:p>
          <a:p>
            <a:pPr marL="0" indent="0" algn="just" fontAlgn="base">
              <a:spcBef>
                <a:spcPts val="0"/>
              </a:spcBef>
              <a:buNone/>
              <a:tabLst>
                <a:tab pos="5114925" algn="l"/>
              </a:tabLst>
            </a:pPr>
            <a:r>
              <a:rPr lang="cs-CZ" sz="1700" kern="0" dirty="0" smtClean="0"/>
              <a:t>Příspěvek kapitálové </a:t>
            </a:r>
            <a:r>
              <a:rPr lang="cs-CZ" sz="1700" kern="0" dirty="0"/>
              <a:t>finanční </a:t>
            </a:r>
            <a:r>
              <a:rPr lang="cs-CZ" sz="1700" kern="0" dirty="0" smtClean="0"/>
              <a:t>prostředky	0 Kč</a:t>
            </a:r>
          </a:p>
          <a:p>
            <a:pPr marL="0" indent="0" algn="just" fontAlgn="base">
              <a:spcBef>
                <a:spcPts val="0"/>
              </a:spcBef>
              <a:buNone/>
              <a:tabLst>
                <a:tab pos="5114925" algn="l"/>
              </a:tabLst>
            </a:pPr>
            <a:r>
              <a:rPr lang="cs-CZ" sz="1700" kern="0" dirty="0"/>
              <a:t>Příspěvek běžné finanční </a:t>
            </a:r>
            <a:r>
              <a:rPr lang="cs-CZ" sz="1700" kern="0" dirty="0" smtClean="0"/>
              <a:t>prostředky	96 000 Kč</a:t>
            </a:r>
            <a:endParaRPr lang="cs-CZ" sz="1700" kern="0" dirty="0"/>
          </a:p>
          <a:p>
            <a:pPr marL="0" indent="0" algn="just" fontAlgn="base">
              <a:spcBef>
                <a:spcPts val="0"/>
              </a:spcBef>
              <a:buNone/>
              <a:tabLst>
                <a:tab pos="5114925" algn="l"/>
              </a:tabLst>
            </a:pPr>
            <a:endParaRPr lang="cs-CZ" sz="2400" kern="0" dirty="0"/>
          </a:p>
          <a:p>
            <a:pPr marL="0" indent="0">
              <a:spcBef>
                <a:spcPts val="0"/>
              </a:spcBef>
              <a:buNone/>
              <a:tabLst>
                <a:tab pos="5114925" algn="l"/>
              </a:tabLst>
            </a:pPr>
            <a:r>
              <a:rPr lang="cs-CZ" sz="2400" b="1" u="sng" kern="0" dirty="0" smtClean="0"/>
              <a:t>VÝDAJE CELKEM	96 000 Kč</a:t>
            </a:r>
            <a:endParaRPr lang="cs-CZ" sz="2400" b="1" u="sng" kern="0" dirty="0"/>
          </a:p>
          <a:p>
            <a:pPr marL="0" indent="0">
              <a:spcBef>
                <a:spcPts val="0"/>
              </a:spcBef>
              <a:buNone/>
              <a:tabLst>
                <a:tab pos="5114925" algn="l"/>
              </a:tabLst>
            </a:pPr>
            <a:r>
              <a:rPr lang="cs-CZ" sz="1700" kern="0" dirty="0"/>
              <a:t>Kapitálové finanční </a:t>
            </a:r>
            <a:r>
              <a:rPr lang="cs-CZ" sz="1700" kern="0" dirty="0" smtClean="0"/>
              <a:t>prostředky	0 Kč</a:t>
            </a:r>
            <a:endParaRPr lang="cs-CZ" sz="1700" kern="0" dirty="0"/>
          </a:p>
          <a:p>
            <a:pPr marL="0" indent="0">
              <a:spcBef>
                <a:spcPts val="0"/>
              </a:spcBef>
              <a:buNone/>
              <a:tabLst>
                <a:tab pos="5114925" algn="l"/>
              </a:tabLst>
            </a:pPr>
            <a:r>
              <a:rPr lang="cs-CZ" sz="1700" kern="0" dirty="0"/>
              <a:t>Běžné finanční </a:t>
            </a:r>
            <a:r>
              <a:rPr lang="cs-CZ" sz="1700" kern="0" dirty="0" smtClean="0"/>
              <a:t>prostředky	96 000 Kč</a:t>
            </a:r>
            <a:endParaRPr lang="cs-CZ" sz="1700" kern="0" dirty="0"/>
          </a:p>
          <a:p>
            <a:pPr marL="0" indent="0">
              <a:spcBef>
                <a:spcPts val="0"/>
              </a:spcBef>
              <a:buNone/>
              <a:tabLst>
                <a:tab pos="5114925" algn="l"/>
              </a:tabLst>
            </a:pPr>
            <a:r>
              <a:rPr lang="cs-CZ" sz="1200" kern="0" dirty="0" smtClean="0"/>
              <a:t>(propagační předměty, tiskoviny, stipendia, </a:t>
            </a:r>
          </a:p>
          <a:p>
            <a:pPr marL="0" indent="0">
              <a:spcBef>
                <a:spcPts val="0"/>
              </a:spcBef>
              <a:buNone/>
              <a:tabLst>
                <a:tab pos="5114925" algn="l"/>
              </a:tabLst>
            </a:pPr>
            <a:r>
              <a:rPr lang="cs-CZ" sz="1200" kern="0" dirty="0" smtClean="0"/>
              <a:t>odměna pro řešitele)</a:t>
            </a:r>
            <a:endParaRPr lang="cs-CZ" sz="2400" b="1" u="sng" kern="0" dirty="0" smtClean="0"/>
          </a:p>
          <a:p>
            <a:pPr marL="0" indent="0">
              <a:spcBef>
                <a:spcPts val="0"/>
              </a:spcBef>
              <a:buNone/>
              <a:tabLst>
                <a:tab pos="5114925" algn="l"/>
              </a:tabLst>
            </a:pPr>
            <a:endParaRPr lang="cs-CZ" sz="2400" b="1" u="sng" kern="0" dirty="0" smtClean="0"/>
          </a:p>
          <a:p>
            <a:pPr marL="0" indent="0">
              <a:spcBef>
                <a:spcPts val="0"/>
              </a:spcBef>
              <a:buNone/>
              <a:tabLst>
                <a:tab pos="5114925" algn="l"/>
              </a:tabLst>
            </a:pPr>
            <a:r>
              <a:rPr lang="cs-CZ" sz="2400" b="1" u="sng" kern="0" dirty="0" smtClean="0"/>
              <a:t>BILANCE:	0 Kč</a:t>
            </a:r>
            <a:endParaRPr lang="cs-CZ" sz="1300" kern="0" dirty="0" smtClean="0"/>
          </a:p>
        </p:txBody>
      </p:sp>
      <p:cxnSp>
        <p:nvCxnSpPr>
          <p:cNvPr id="5" name="Přímá spojnice 5"/>
          <p:cNvCxnSpPr/>
          <p:nvPr/>
        </p:nvCxnSpPr>
        <p:spPr>
          <a:xfrm>
            <a:off x="539552" y="4293096"/>
            <a:ext cx="6851104" cy="0"/>
          </a:xfrm>
          <a:prstGeom prst="line">
            <a:avLst/>
          </a:prstGeom>
          <a:ln w="34925">
            <a:solidFill>
              <a:srgbClr val="0098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5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339" y="2852936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98A8"/>
                </a:solidFill>
              </a:rPr>
              <a:t>Děkuji za pozornost</a:t>
            </a:r>
            <a:endParaRPr lang="cs-CZ" sz="3200" b="1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/>
              <a:t>Propagace FZS TUL a jejich stávajících i nově akreditovaných oborů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299</Words>
  <Application>Microsoft Office PowerPoint</Application>
  <PresentationFormat>Předvádění na obrazovce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Myriad Pro</vt:lpstr>
      <vt:lpstr>Times New Roman</vt:lpstr>
      <vt:lpstr>Wingdings</vt:lpstr>
      <vt:lpstr>Motiv systému Office</vt:lpstr>
      <vt:lpstr>Propagace FZS TUL a jejich stávajících i nově akreditovaných oborů</vt:lpstr>
      <vt:lpstr>Prezentace aplikace PowerPoint</vt:lpstr>
      <vt:lpstr>Postup řešení</vt:lpstr>
      <vt:lpstr>Postup řešení</vt:lpstr>
      <vt:lpstr>Prezentace aplikace PowerPoint</vt:lpstr>
      <vt:lpstr>Prezentace aplikace PowerPoint</vt:lpstr>
      <vt:lpstr>Kontrolované indikátory</vt:lpstr>
      <vt:lpstr>Rozpočet</vt:lpstr>
      <vt:lpstr>Děkuji za pozornost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bianca.tomiskova</dc:creator>
  <cp:lastModifiedBy>lenka.kozakova</cp:lastModifiedBy>
  <cp:revision>53</cp:revision>
  <dcterms:created xsi:type="dcterms:W3CDTF">2016-06-21T07:27:36Z</dcterms:created>
  <dcterms:modified xsi:type="dcterms:W3CDTF">2018-01-04T06:44:28Z</dcterms:modified>
</cp:coreProperties>
</file>