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742113" cy="987266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51D"/>
    <a:srgbClr val="7E1A4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>
      <p:cViewPr varScale="1">
        <p:scale>
          <a:sx n="124" d="100"/>
          <a:sy n="124" d="100"/>
        </p:scale>
        <p:origin x="1128" y="108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2F45A47-AD1F-4940-B231-C43DB943F1BB}"/>
    <pc:docChg chg="modSld">
      <pc:chgData name="" userId="" providerId="" clId="Web-{02F45A47-AD1F-4940-B231-C43DB943F1BB}" dt="2017-12-19T11:47:37.066" v="13"/>
      <pc:docMkLst>
        <pc:docMk/>
      </pc:docMkLst>
      <pc:sldChg chg="modSp">
        <pc:chgData name="" userId="" providerId="" clId="Web-{02F45A47-AD1F-4940-B231-C43DB943F1BB}" dt="2017-12-19T11:47:37.066" v="12"/>
        <pc:sldMkLst>
          <pc:docMk/>
          <pc:sldMk cId="0" sldId="264"/>
        </pc:sldMkLst>
        <pc:spChg chg="mod">
          <ac:chgData name="" userId="" providerId="" clId="Web-{02F45A47-AD1F-4940-B231-C43DB943F1BB}" dt="2017-12-19T11:47:37.066" v="12"/>
          <ac:spMkLst>
            <pc:docMk/>
            <pc:sldMk cId="0" sldId="264"/>
            <ac:spMk id="10" creationId="{BA62A5B4-370D-4565-B6BD-FC072CC218DC}"/>
          </ac:spMkLst>
        </pc:spChg>
      </pc:sldChg>
    </pc:docChg>
  </pc:docChgLst>
  <pc:docChgLst>
    <pc:chgData clId="Web-{ED0E2FD2-366F-4DE9-AB5C-2632CC30C6A3}"/>
    <pc:docChg chg="modSld">
      <pc:chgData name="" userId="" providerId="" clId="Web-{ED0E2FD2-366F-4DE9-AB5C-2632CC30C6A3}" dt="2017-12-19T12:00:50.304" v="16"/>
      <pc:docMkLst>
        <pc:docMk/>
      </pc:docMkLst>
      <pc:sldChg chg="modSp">
        <pc:chgData name="" userId="" providerId="" clId="Web-{ED0E2FD2-366F-4DE9-AB5C-2632CC30C6A3}" dt="2017-12-19T12:00:46.038" v="14"/>
        <pc:sldMkLst>
          <pc:docMk/>
          <pc:sldMk cId="0" sldId="263"/>
        </pc:sldMkLst>
        <pc:spChg chg="mod">
          <ac:chgData name="" userId="" providerId="" clId="Web-{ED0E2FD2-366F-4DE9-AB5C-2632CC30C6A3}" dt="2017-12-19T12:00:46.038" v="14"/>
          <ac:spMkLst>
            <pc:docMk/>
            <pc:sldMk cId="0" sldId="263"/>
            <ac:spMk id="8195" creationId="{E23619C4-4BF7-4AB5-BF5B-8A9BCDBF9DF2}"/>
          </ac:spMkLst>
        </pc:spChg>
      </pc:sldChg>
    </pc:docChg>
  </pc:docChgLst>
  <pc:docChgLst>
    <pc:chgData clId="Web-{F4384CCF-BA98-4DBB-AB7C-EDB9C09F8763}"/>
    <pc:docChg chg="modSld">
      <pc:chgData name="" userId="" providerId="" clId="Web-{F4384CCF-BA98-4DBB-AB7C-EDB9C09F8763}" dt="2017-12-19T12:04:15.483" v="16"/>
      <pc:docMkLst>
        <pc:docMk/>
      </pc:docMkLst>
      <pc:sldChg chg="modSp">
        <pc:chgData name="" userId="" providerId="" clId="Web-{F4384CCF-BA98-4DBB-AB7C-EDB9C09F8763}" dt="2017-12-19T12:04:14.077" v="14"/>
        <pc:sldMkLst>
          <pc:docMk/>
          <pc:sldMk cId="0" sldId="262"/>
        </pc:sldMkLst>
        <pc:spChg chg="mod">
          <ac:chgData name="" userId="" providerId="" clId="Web-{F4384CCF-BA98-4DBB-AB7C-EDB9C09F8763}" dt="2017-12-19T12:04:14.077" v="14"/>
          <ac:spMkLst>
            <pc:docMk/>
            <pc:sldMk cId="0" sldId="262"/>
            <ac:spMk id="7171" creationId="{3DA96460-B44A-44FC-B2CC-28C8B71F2162}"/>
          </ac:spMkLst>
        </pc:spChg>
      </pc:sldChg>
    </pc:docChg>
  </pc:docChgLst>
  <pc:docChgLst>
    <pc:chgData clId="Web-{60D8EBC6-671F-4895-BE4C-37A9E8A10835}"/>
    <pc:docChg chg="modSld">
      <pc:chgData name="" userId="" providerId="" clId="Web-{60D8EBC6-671F-4895-BE4C-37A9E8A10835}" dt="2017-12-19T11:45:40.187" v="335"/>
      <pc:docMkLst>
        <pc:docMk/>
      </pc:docMkLst>
      <pc:sldChg chg="modSp">
        <pc:chgData name="" userId="" providerId="" clId="Web-{60D8EBC6-671F-4895-BE4C-37A9E8A10835}" dt="2017-12-19T11:26:03.390" v="4"/>
        <pc:sldMkLst>
          <pc:docMk/>
          <pc:sldMk cId="0" sldId="256"/>
        </pc:sldMkLst>
        <pc:spChg chg="mod">
          <ac:chgData name="" userId="" providerId="" clId="Web-{60D8EBC6-671F-4895-BE4C-37A9E8A10835}" dt="2017-12-19T11:26:03.390" v="4"/>
          <ac:spMkLst>
            <pc:docMk/>
            <pc:sldMk cId="0" sldId="256"/>
            <ac:spMk id="4098" creationId="{D43E1C04-DC6C-448C-BC1B-126B9329CA82}"/>
          </ac:spMkLst>
        </pc:spChg>
      </pc:sldChg>
      <pc:sldChg chg="modSp">
        <pc:chgData name="" userId="" providerId="" clId="Web-{60D8EBC6-671F-4895-BE4C-37A9E8A10835}" dt="2017-12-19T11:29:01.184" v="41"/>
        <pc:sldMkLst>
          <pc:docMk/>
          <pc:sldMk cId="0" sldId="257"/>
        </pc:sldMkLst>
        <pc:spChg chg="mod">
          <ac:chgData name="" userId="" providerId="" clId="Web-{60D8EBC6-671F-4895-BE4C-37A9E8A10835}" dt="2017-12-19T11:29:01.184" v="41"/>
          <ac:spMkLst>
            <pc:docMk/>
            <pc:sldMk cId="0" sldId="257"/>
            <ac:spMk id="3075" creationId="{C12B4F63-C4B9-48BE-A04D-88DBAFD183FC}"/>
          </ac:spMkLst>
        </pc:spChg>
        <pc:spChg chg="mod">
          <ac:chgData name="" userId="" providerId="" clId="Web-{60D8EBC6-671F-4895-BE4C-37A9E8A10835}" dt="2017-12-19T11:28:23.263" v="7"/>
          <ac:spMkLst>
            <pc:docMk/>
            <pc:sldMk cId="0" sldId="257"/>
            <ac:spMk id="5123" creationId="{106625B4-8A37-4E3D-A0B5-46C4B9EDC844}"/>
          </ac:spMkLst>
        </pc:spChg>
        <pc:spChg chg="mod">
          <ac:chgData name="" userId="" providerId="" clId="Web-{60D8EBC6-671F-4895-BE4C-37A9E8A10835}" dt="2017-12-19T11:28:45.559" v="29"/>
          <ac:spMkLst>
            <pc:docMk/>
            <pc:sldMk cId="0" sldId="257"/>
            <ac:spMk id="5124" creationId="{C45156A6-8214-4D6D-B6DA-7A9714000BF7}"/>
          </ac:spMkLst>
        </pc:spChg>
      </pc:sldChg>
      <pc:sldChg chg="modSp">
        <pc:chgData name="" userId="" providerId="" clId="Web-{60D8EBC6-671F-4895-BE4C-37A9E8A10835}" dt="2017-12-19T11:30:22.980" v="62"/>
        <pc:sldMkLst>
          <pc:docMk/>
          <pc:sldMk cId="0" sldId="261"/>
        </pc:sldMkLst>
        <pc:spChg chg="mod">
          <ac:chgData name="" userId="" providerId="" clId="Web-{60D8EBC6-671F-4895-BE4C-37A9E8A10835}" dt="2017-12-19T11:30:22.980" v="62"/>
          <ac:spMkLst>
            <pc:docMk/>
            <pc:sldMk cId="0" sldId="261"/>
            <ac:spMk id="3075" creationId="{61CBBDE0-7C25-492C-BB01-4DFBB5282E6F}"/>
          </ac:spMkLst>
        </pc:spChg>
      </pc:sldChg>
      <pc:sldChg chg="modSp">
        <pc:chgData name="" userId="" providerId="" clId="Web-{60D8EBC6-671F-4895-BE4C-37A9E8A10835}" dt="2017-12-19T11:30:30.777" v="66"/>
        <pc:sldMkLst>
          <pc:docMk/>
          <pc:sldMk cId="0" sldId="262"/>
        </pc:sldMkLst>
        <pc:spChg chg="mod">
          <ac:chgData name="" userId="" providerId="" clId="Web-{60D8EBC6-671F-4895-BE4C-37A9E8A10835}" dt="2017-12-19T11:30:30.777" v="66"/>
          <ac:spMkLst>
            <pc:docMk/>
            <pc:sldMk cId="0" sldId="262"/>
            <ac:spMk id="3075" creationId="{17A69EB3-D6FD-48A7-834E-1A51FAE49EE9}"/>
          </ac:spMkLst>
        </pc:spChg>
      </pc:sldChg>
      <pc:sldChg chg="modSp">
        <pc:chgData name="" userId="" providerId="" clId="Web-{60D8EBC6-671F-4895-BE4C-37A9E8A10835}" dt="2017-12-19T11:30:48.120" v="70"/>
        <pc:sldMkLst>
          <pc:docMk/>
          <pc:sldMk cId="0" sldId="263"/>
        </pc:sldMkLst>
        <pc:spChg chg="mod">
          <ac:chgData name="" userId="" providerId="" clId="Web-{60D8EBC6-671F-4895-BE4C-37A9E8A10835}" dt="2017-12-19T11:30:48.120" v="70"/>
          <ac:spMkLst>
            <pc:docMk/>
            <pc:sldMk cId="0" sldId="263"/>
            <ac:spMk id="3075" creationId="{00B14538-F8B1-4E41-9288-53BE739193AE}"/>
          </ac:spMkLst>
        </pc:spChg>
      </pc:sldChg>
      <pc:sldChg chg="modSp">
        <pc:chgData name="" userId="" providerId="" clId="Web-{60D8EBC6-671F-4895-BE4C-37A9E8A10835}" dt="2017-12-19T11:33:15.681" v="100"/>
        <pc:sldMkLst>
          <pc:docMk/>
          <pc:sldMk cId="0" sldId="264"/>
        </pc:sldMkLst>
        <pc:spChg chg="mod">
          <ac:chgData name="" userId="" providerId="" clId="Web-{60D8EBC6-671F-4895-BE4C-37A9E8A10835}" dt="2017-12-19T11:33:15.681" v="100"/>
          <ac:spMkLst>
            <pc:docMk/>
            <pc:sldMk cId="0" sldId="264"/>
            <ac:spMk id="10" creationId="{BA62A5B4-370D-4565-B6BD-FC072CC218DC}"/>
          </ac:spMkLst>
        </pc:spChg>
        <pc:spChg chg="mod">
          <ac:chgData name="" userId="" providerId="" clId="Web-{60D8EBC6-671F-4895-BE4C-37A9E8A10835}" dt="2017-12-19T11:31:08.011" v="75"/>
          <ac:spMkLst>
            <pc:docMk/>
            <pc:sldMk cId="0" sldId="264"/>
            <ac:spMk id="9218" creationId="{15C24FA9-324C-4853-AF5F-08DB72F335A5}"/>
          </ac:spMkLst>
        </pc:spChg>
      </pc:sldChg>
      <pc:sldChg chg="addSp delSp modSp">
        <pc:chgData name="" userId="" providerId="" clId="Web-{60D8EBC6-671F-4895-BE4C-37A9E8A10835}" dt="2017-12-19T11:45:40.187" v="334"/>
        <pc:sldMkLst>
          <pc:docMk/>
          <pc:sldMk cId="0" sldId="265"/>
        </pc:sldMkLst>
        <pc:spChg chg="mod">
          <ac:chgData name="" userId="" providerId="" clId="Web-{60D8EBC6-671F-4895-BE4C-37A9E8A10835}" dt="2017-12-19T11:45:40.187" v="334"/>
          <ac:spMkLst>
            <pc:docMk/>
            <pc:sldMk cId="0" sldId="265"/>
            <ac:spMk id="10" creationId="{1AB7D7DF-8138-4D52-91D5-300DDE1C1F7D}"/>
          </ac:spMkLst>
        </pc:spChg>
        <pc:spChg chg="mod">
          <ac:chgData name="" userId="" providerId="" clId="Web-{60D8EBC6-671F-4895-BE4C-37A9E8A10835}" dt="2017-12-19T11:31:18.354" v="80"/>
          <ac:spMkLst>
            <pc:docMk/>
            <pc:sldMk cId="0" sldId="265"/>
            <ac:spMk id="10242" creationId="{081AE465-D337-4364-AF83-FA3901328E67}"/>
          </ac:spMkLst>
        </pc:spChg>
        <pc:graphicFrameChg chg="add del">
          <ac:chgData name="" userId="" providerId="" clId="Web-{60D8EBC6-671F-4895-BE4C-37A9E8A10835}" dt="2017-12-19T11:40:30.972" v="327"/>
          <ac:graphicFrameMkLst>
            <pc:docMk/>
            <pc:sldMk cId="0" sldId="265"/>
            <ac:graphicFrameMk id="2" creationId="{021F63D3-E87D-44E3-95E6-44BCF04BDED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3E11483E-0ED4-41E4-9256-7F7967348A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9DD77C-0D7A-4981-9754-1C907363999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FBE768-6C48-4254-9B7F-8E0B96501705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B47D42F1-7885-4957-8623-E6546B2043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779595BB-D65A-4B09-A5F6-07CA0FE06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CE54A4-DAAA-47B1-BC2D-60F49C6DAB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735DB-D8DE-4BE0-BCFD-2148F6BB50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CFD9277-02E7-405D-BDA6-8EC1EA80A2C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>
            <a:extLst>
              <a:ext uri="{FF2B5EF4-FFF2-40B4-BE49-F238E27FC236}">
                <a16:creationId xmlns:a16="http://schemas.microsoft.com/office/drawing/2014/main" id="{3DEED5ED-5936-4894-8377-307F7A7AAC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>
            <a:extLst>
              <a:ext uri="{FF2B5EF4-FFF2-40B4-BE49-F238E27FC236}">
                <a16:creationId xmlns:a16="http://schemas.microsoft.com/office/drawing/2014/main" id="{9E41CFB7-5720-4EC3-86BC-F050129295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8223546D-1BF9-4ED7-9064-4FFA696EE1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ADF19E-5CAC-4D00-BEBB-7C0DB403A253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6FCE40-9269-4451-BFBB-FE0FAE626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AD0E9-F574-41C1-9DBC-589B16928C76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18FA00-2039-438B-8F1D-D4C9F5E45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5175BF-08CD-4F47-8DF5-C3F71B5F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9CB4B-713A-411A-996F-7937262334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213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F7693A-AB03-4ADE-9331-2BDB8810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4F0BC-6AEA-4014-BA96-F45BAB6E491A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A4A521-8F9D-4C7E-B8BB-85F91FD5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AC2979-3610-4A2B-90A7-A78C17842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4C372-20D8-450D-80D9-E4E8335871E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815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7F2897-A8F6-4956-836C-95D758381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0545-E9AB-4333-AEFC-7AA8A91F88DB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A40EBF-8AB5-4DE6-9666-D916CB2B5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189042-65C7-40D6-BAA5-6B7EF86D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CB508-5C18-4E90-A583-150419E521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340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81F3C3FB-A4B9-4243-94DA-6EE035934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5ADDC-725C-4357-BEBB-1A907A5CF1E6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D814EABA-A5DB-4D7B-AEF2-63B8FA045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C8E292E7-C184-4E87-8BF8-A3F35A20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19473-3BEF-4096-A0D0-0AC11D94EEE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952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516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6768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76F12B-F227-4FCF-A35A-4B02C6C0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9085D-14C0-4F3B-B4AA-79EEEBDC7FC4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8F8FF0-8DC7-4496-BF51-B8AAB45F6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036763-B2AC-4D36-9F9C-2D52354D9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42DE8-7377-41D8-8A70-A759185A5B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181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E1A7FD-E5EF-4F2A-918D-FEAC0006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6FBC2-328B-408A-B7C5-5A5F623E8644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969BF3-85D2-400E-8800-8E173E9F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ED5901-81F0-47CE-AD36-6BA594A2D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351A1-A05A-426F-95D5-D0D47697A71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691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3161735C-04EA-4C61-A870-4101B2BC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A0D65-0148-41E9-8474-F8FEAB9D3426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FD9A9F5-1ED4-4CEB-9AA4-D8D66E50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D7C64692-7FAC-45AE-B898-F955129E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B0A86-3CA7-4DEE-A1F9-7FAB291CFC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43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B3478304-81BD-4F3B-9ACD-D9514CA09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CFC4-2CA2-45FC-BB2B-460B42F17FDD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7533BA6C-AD5A-4BBC-ACB1-E7E4856D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9CB1F7B2-DF45-4AE7-A878-EFC01889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6F5A4-D199-48BD-B002-28D1318425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683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269A63E5-EE67-4043-AADB-87F546950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3591C-C1D9-47A1-8970-A7B7ABBDBAA3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39E12B8-B2F7-4CB0-9554-74C359C65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473EF0D-3C67-449C-8487-E563E6AF8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887D5-1DE8-4634-9D76-34AD4C6CBA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819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D5078886-4A0D-431D-AE14-CCF52822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B9DBB-8AE8-469C-8605-938184A20E4F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B412515A-076E-4343-B9A5-68948397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CA577DAA-0FBA-48A5-AFA7-92CF83B5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553FD-5B94-49FC-9CFA-F5D73F30B1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56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0DCCCF73-176D-4F20-9186-7F28D1B9C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9E847-C276-47C1-BBEC-61948275C8F9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FCF2D07-C88D-4712-AFF1-C2E1F71E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86FC4B8F-4BE5-4FFD-995F-38081473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6A01C-9FEA-4A9A-ABDD-8868385623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721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859E492A-F78F-4967-8384-25E9BA7EC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CC44-86CD-488E-91F4-C3E74F5CD9A4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8CFC8187-8EE5-4F79-8676-26CC56F56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73B3ACD7-BCE7-4F2F-8EB2-CADB09703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49300-CD02-4F23-BEC7-1E78145BE7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3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836696E4-2C33-4490-A817-A8E17AC255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41C897FE-D0BA-4601-B4A7-489847A38D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F4890B-8E56-4B46-BCFC-C64F992D9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C1460153-3C15-4B55-86C4-0AC6CEFDF2A0}" type="datetimeFigureOut">
              <a:rPr lang="cs-CZ"/>
              <a:pPr>
                <a:defRPr/>
              </a:pPr>
              <a:t>9. 1. 2018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9B36FB-7BFA-4450-8057-2F186889E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D02449-E246-4418-8C33-4EC7C9912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274827F-D4A1-4D3C-81C6-E8BE858F1D8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dnadpis 4">
            <a:extLst>
              <a:ext uri="{FF2B5EF4-FFF2-40B4-BE49-F238E27FC236}">
                <a16:creationId xmlns:a16="http://schemas.microsoft.com/office/drawing/2014/main" id="{D43E1C04-DC6C-448C-BC1B-126B9329C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4581525"/>
            <a:ext cx="7921625" cy="622300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Marek Skála | 11. ledna 2018</a:t>
            </a:r>
          </a:p>
        </p:txBody>
      </p:sp>
      <p:sp>
        <p:nvSpPr>
          <p:cNvPr id="4099" name="Nadpis 3">
            <a:extLst>
              <a:ext uri="{FF2B5EF4-FFF2-40B4-BE49-F238E27FC236}">
                <a16:creationId xmlns:a16="http://schemas.microsoft.com/office/drawing/2014/main" id="{DC7956AC-6C6A-4C69-A9E3-E5E4D19B9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276475"/>
            <a:ext cx="792162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600" dirty="0"/>
              <a:t>Zapojení odborníka </a:t>
            </a:r>
            <a:br>
              <a:rPr lang="cs-CZ" altLang="cs-CZ" sz="3600" dirty="0"/>
            </a:br>
            <a:r>
              <a:rPr lang="cs-CZ" altLang="cs-CZ" sz="3600" dirty="0"/>
              <a:t>z Univerzity v St. Gallenu </a:t>
            </a:r>
            <a:br>
              <a:rPr lang="cs-CZ" altLang="cs-CZ" sz="3600" dirty="0"/>
            </a:br>
            <a:r>
              <a:rPr lang="cs-CZ" altLang="cs-CZ" sz="3600" dirty="0"/>
              <a:t>do výuky v doktorském studiu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>
            <a:extLst>
              <a:ext uri="{FF2B5EF4-FFF2-40B4-BE49-F238E27FC236}">
                <a16:creationId xmlns:a16="http://schemas.microsoft.com/office/drawing/2014/main" id="{C12B4F63-C4B9-48BE-A04D-88DBAFD18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eaLnBrk="1" hangingPunct="1">
              <a:defRPr/>
            </a:pPr>
            <a:r>
              <a:rPr lang="cs-CZ" sz="900" b="1" dirty="0">
                <a:latin typeface="Myriad Pro" pitchFamily="34" charset="0"/>
                <a:cs typeface="Arial" charset="0"/>
              </a:rPr>
              <a:t>IP 2017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  <a:cs typeface="Arial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  <a:cs typeface="Arial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  <a:cs typeface="Arial" charset="0"/>
              </a:rPr>
              <a:t> </a:t>
            </a:r>
            <a:r>
              <a:rPr lang="cs-CZ" sz="900" b="1" dirty="0">
                <a:latin typeface="Myriad Pro" pitchFamily="34" charset="0"/>
                <a:cs typeface="Arial" charset="0"/>
              </a:rPr>
              <a:t>11. ledna 2018</a:t>
            </a:r>
            <a:endParaRPr lang="cs-CZ" sz="1000" b="1" dirty="0">
              <a:latin typeface="Myriad Pro" pitchFamily="34" charset="0"/>
              <a:cs typeface="Arial" charset="0"/>
            </a:endParaRPr>
          </a:p>
        </p:txBody>
      </p:sp>
      <p:sp>
        <p:nvSpPr>
          <p:cNvPr id="5123" name="Nadpis 8">
            <a:extLst>
              <a:ext uri="{FF2B5EF4-FFF2-40B4-BE49-F238E27FC236}">
                <a16:creationId xmlns:a16="http://schemas.microsoft.com/office/drawing/2014/main" id="{106625B4-8A37-4E3D-A0B5-46C4B9EDC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08050"/>
            <a:ext cx="8064500" cy="720725"/>
          </a:xfrm>
        </p:spPr>
        <p:txBody>
          <a:bodyPr/>
          <a:lstStyle/>
          <a:p>
            <a:pPr eaLnBrk="1" hangingPunct="1"/>
            <a:r>
              <a:rPr lang="cs-CZ" altLang="cs-CZ" dirty="0"/>
              <a:t>Zařazení do IP 2017</a:t>
            </a:r>
          </a:p>
        </p:txBody>
      </p:sp>
      <p:sp>
        <p:nvSpPr>
          <p:cNvPr id="5124" name="Zástupný symbol pro obsah 9">
            <a:extLst>
              <a:ext uri="{FF2B5EF4-FFF2-40B4-BE49-F238E27FC236}">
                <a16:creationId xmlns:a16="http://schemas.microsoft.com/office/drawing/2014/main" id="{C45156A6-8214-4D6D-B6DA-7A9714000BF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750" y="1844675"/>
            <a:ext cx="8064500" cy="43926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dirty="0"/>
              <a:t>VNITŘNÍ SOUTĚŽ</a:t>
            </a:r>
          </a:p>
          <a:p>
            <a:pPr eaLnBrk="1" hangingPunct="1">
              <a:defRPr/>
            </a:pPr>
            <a:endParaRPr lang="cs-CZ" altLang="cs-CZ" sz="2000" dirty="0"/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cs-CZ" altLang="cs-CZ" dirty="0"/>
              <a:t>Usilovat o zvyšování počtu akademických pracovníků ze zahraničí a studentů-cizinců studujících v cizím jazyce a vytvářet k tomu materiální i organizační podmínky.</a:t>
            </a:r>
            <a:r>
              <a:rPr lang="cs-CZ" altLang="cs-CZ" dirty="0">
                <a:latin typeface="+mn-ea"/>
                <a:cs typeface="+mn-ea"/>
              </a:rPr>
              <a:t/>
            </a:r>
            <a:br>
              <a:rPr lang="cs-CZ" altLang="cs-CZ" dirty="0">
                <a:latin typeface="+mn-ea"/>
                <a:cs typeface="+mn-ea"/>
              </a:rPr>
            </a:br>
            <a:endParaRPr lang="cs-CZ" altLang="cs-CZ" dirty="0"/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cs-CZ" altLang="cs-CZ" dirty="0"/>
              <a:t>Zvýšit podíl zahraničních studentů a pracovníků na vzdělávacích a výzkumných aktivitách TUL.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>
            <a:extLst>
              <a:ext uri="{FF2B5EF4-FFF2-40B4-BE49-F238E27FC236}">
                <a16:creationId xmlns:a16="http://schemas.microsoft.com/office/drawing/2014/main" id="{61CBBDE0-7C25-492C-BB01-4DFBB5282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eaLnBrk="1" hangingPunct="1">
              <a:defRPr/>
            </a:pPr>
            <a:r>
              <a:rPr lang="cs-CZ" sz="900" b="1" dirty="0">
                <a:latin typeface="Myriad Pro" pitchFamily="34" charset="0"/>
                <a:cs typeface="Arial" charset="0"/>
              </a:rPr>
              <a:t>IP 2017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  <a:cs typeface="Arial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  <a:cs typeface="Arial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  <a:cs typeface="Arial" charset="0"/>
              </a:rPr>
              <a:t> </a:t>
            </a:r>
            <a:r>
              <a:rPr lang="cs-CZ" sz="900" b="1" dirty="0">
                <a:latin typeface="Myriad Pro" pitchFamily="34" charset="0"/>
                <a:cs typeface="Arial" charset="0"/>
              </a:rPr>
              <a:t>11. ledna 2018</a:t>
            </a:r>
            <a:endParaRPr lang="cs-CZ" sz="1000" b="1" dirty="0">
              <a:latin typeface="Myriad Pro" pitchFamily="34" charset="0"/>
              <a:cs typeface="Arial" charset="0"/>
            </a:endParaRPr>
          </a:p>
        </p:txBody>
      </p:sp>
      <p:sp>
        <p:nvSpPr>
          <p:cNvPr id="6147" name="Nadpis 8">
            <a:extLst>
              <a:ext uri="{FF2B5EF4-FFF2-40B4-BE49-F238E27FC236}">
                <a16:creationId xmlns:a16="http://schemas.microsoft.com/office/drawing/2014/main" id="{C30C4FAE-ED58-4AD0-8A4B-6E2D651F1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08050"/>
            <a:ext cx="8064500" cy="720725"/>
          </a:xfrm>
        </p:spPr>
        <p:txBody>
          <a:bodyPr/>
          <a:lstStyle/>
          <a:p>
            <a:pPr eaLnBrk="1" hangingPunct="1"/>
            <a:r>
              <a:rPr lang="cs-CZ" altLang="cs-CZ"/>
              <a:t>Cíl projektu</a:t>
            </a:r>
          </a:p>
        </p:txBody>
      </p:sp>
      <p:sp>
        <p:nvSpPr>
          <p:cNvPr id="10" name="Zástupný symbol pro obsah 9">
            <a:extLst>
              <a:ext uri="{FF2B5EF4-FFF2-40B4-BE49-F238E27FC236}">
                <a16:creationId xmlns:a16="http://schemas.microsoft.com/office/drawing/2014/main" id="{11142987-A2F4-43CA-9B29-2427A852D83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750" y="1844675"/>
            <a:ext cx="8064500" cy="4392613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dirty="0"/>
              <a:t>Zvýšení odbornosti doktorského studia </a:t>
            </a:r>
            <a:br>
              <a:rPr lang="cs-CZ" dirty="0"/>
            </a:br>
            <a:r>
              <a:rPr lang="cs-CZ" dirty="0"/>
              <a:t>a zachování kontinuity dlouhodobého spolupráce s prestižní Univerzitou </a:t>
            </a:r>
            <a:br>
              <a:rPr lang="cs-CZ" dirty="0"/>
            </a:br>
            <a:r>
              <a:rPr lang="cs-CZ" dirty="0"/>
              <a:t>v St. Gallenu ve Švýcarsku.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>
            <a:extLst>
              <a:ext uri="{FF2B5EF4-FFF2-40B4-BE49-F238E27FC236}">
                <a16:creationId xmlns:a16="http://schemas.microsoft.com/office/drawing/2014/main" id="{17A69EB3-D6FD-48A7-834E-1A51FAE49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eaLnBrk="1" hangingPunct="1">
              <a:defRPr/>
            </a:pPr>
            <a:r>
              <a:rPr lang="cs-CZ" sz="900" b="1" dirty="0">
                <a:latin typeface="Myriad Pro" pitchFamily="34" charset="0"/>
                <a:cs typeface="Arial" charset="0"/>
              </a:rPr>
              <a:t>IP 2017</a:t>
            </a:r>
            <a:r>
              <a:rPr lang="cs-CZ" sz="900" b="1" dirty="0">
                <a:solidFill>
                  <a:srgbClr val="000000"/>
                </a:solidFill>
                <a:latin typeface="Myriad Pro" pitchFamily="34" charset="0"/>
                <a:cs typeface="Arial" charset="0"/>
              </a:rPr>
              <a:t> </a:t>
            </a:r>
            <a:r>
              <a:rPr lang="en-US" sz="900" b="1" dirty="0">
                <a:solidFill>
                  <a:srgbClr val="000000"/>
                </a:solidFill>
                <a:latin typeface="Myriad Pro" pitchFamily="34" charset="0"/>
                <a:cs typeface="Arial" charset="0"/>
              </a:rPr>
              <a:t>|</a:t>
            </a:r>
            <a:r>
              <a:rPr lang="cs-CZ" sz="900" b="1" dirty="0">
                <a:solidFill>
                  <a:srgbClr val="000000"/>
                </a:solidFill>
                <a:latin typeface="Myriad Pro" pitchFamily="34" charset="0"/>
                <a:cs typeface="Arial" charset="0"/>
              </a:rPr>
              <a:t> 11</a:t>
            </a:r>
            <a:r>
              <a:rPr lang="cs-CZ" sz="900" b="1" dirty="0">
                <a:latin typeface="Myriad Pro" pitchFamily="34" charset="0"/>
                <a:cs typeface="Arial" charset="0"/>
              </a:rPr>
              <a:t>. ledna 2018</a:t>
            </a:r>
            <a:endParaRPr lang="en-US" dirty="0"/>
          </a:p>
        </p:txBody>
      </p:sp>
      <p:sp>
        <p:nvSpPr>
          <p:cNvPr id="7171" name="Nadpis 8">
            <a:extLst>
              <a:ext uri="{FF2B5EF4-FFF2-40B4-BE49-F238E27FC236}">
                <a16:creationId xmlns:a16="http://schemas.microsoft.com/office/drawing/2014/main" id="{3DA96460-B44A-44FC-B2CC-28C8B71F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08050"/>
            <a:ext cx="8064500" cy="720725"/>
          </a:xfrm>
        </p:spPr>
        <p:txBody>
          <a:bodyPr/>
          <a:lstStyle/>
          <a:p>
            <a:pPr eaLnBrk="1" hangingPunct="1"/>
            <a:r>
              <a:rPr lang="cs-CZ" altLang="cs-CZ" dirty="0"/>
              <a:t>Kontrolovatelné indikátory</a:t>
            </a:r>
          </a:p>
        </p:txBody>
      </p:sp>
      <p:sp>
        <p:nvSpPr>
          <p:cNvPr id="10" name="Zástupný symbol pro obsah 9">
            <a:extLst>
              <a:ext uri="{FF2B5EF4-FFF2-40B4-BE49-F238E27FC236}">
                <a16:creationId xmlns:a16="http://schemas.microsoft.com/office/drawing/2014/main" id="{43EF8A04-9DA8-4D0E-B3E6-795DC96C465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750" y="1844675"/>
            <a:ext cx="8064500" cy="4392613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defRPr/>
            </a:pPr>
            <a:endParaRPr lang="cs-CZ" b="1" dirty="0"/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dirty="0"/>
              <a:t>výuka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dirty="0"/>
              <a:t>zkoušení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>
            <a:extLst>
              <a:ext uri="{FF2B5EF4-FFF2-40B4-BE49-F238E27FC236}">
                <a16:creationId xmlns:a16="http://schemas.microsoft.com/office/drawing/2014/main" id="{00B14538-F8B1-4E41-9288-53BE73919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eaLnBrk="1" hangingPunct="1">
              <a:defRPr/>
            </a:pPr>
            <a:r>
              <a:rPr lang="cs-CZ" sz="900" b="1" dirty="0">
                <a:cs typeface="Arial" charset="0"/>
              </a:rPr>
              <a:t>IP 2017 </a:t>
            </a:r>
            <a:r>
              <a:rPr lang="en-US" sz="900" b="1" dirty="0">
                <a:cs typeface="Arial" charset="0"/>
              </a:rPr>
              <a:t>|</a:t>
            </a:r>
            <a:r>
              <a:rPr lang="cs-CZ" sz="900" b="1" dirty="0">
                <a:cs typeface="Arial" charset="0"/>
              </a:rPr>
              <a:t> 11. ledna 2018</a:t>
            </a:r>
            <a:endParaRPr lang="en-US" dirty="0"/>
          </a:p>
        </p:txBody>
      </p:sp>
      <p:sp>
        <p:nvSpPr>
          <p:cNvPr id="8195" name="Nadpis 8">
            <a:extLst>
              <a:ext uri="{FF2B5EF4-FFF2-40B4-BE49-F238E27FC236}">
                <a16:creationId xmlns:a16="http://schemas.microsoft.com/office/drawing/2014/main" id="{E23619C4-4BF7-4AB5-BF5B-8A9BCDBF9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08050"/>
            <a:ext cx="8064500" cy="720725"/>
          </a:xfrm>
        </p:spPr>
        <p:txBody>
          <a:bodyPr/>
          <a:lstStyle/>
          <a:p>
            <a:pPr eaLnBrk="1" hangingPunct="1"/>
            <a:r>
              <a:rPr lang="cs-CZ" altLang="cs-CZ" dirty="0"/>
              <a:t>Kontrolovatelné indikátory</a:t>
            </a:r>
          </a:p>
        </p:txBody>
      </p:sp>
      <p:sp>
        <p:nvSpPr>
          <p:cNvPr id="10" name="Zástupný symbol pro obsah 9">
            <a:extLst>
              <a:ext uri="{FF2B5EF4-FFF2-40B4-BE49-F238E27FC236}">
                <a16:creationId xmlns:a16="http://schemas.microsoft.com/office/drawing/2014/main" id="{1DDE55AE-6E7D-4CCA-94E0-8C7FB07B7AF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750" y="1844675"/>
            <a:ext cx="8064500" cy="4392613"/>
          </a:xfrm>
        </p:spPr>
        <p:txBody>
          <a:bodyPr rtlCol="0"/>
          <a:lstStyle/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dirty="0"/>
              <a:t>Kontrolovatelné výstupy</a:t>
            </a:r>
          </a:p>
          <a:p>
            <a:pPr marL="857250" lvl="1" indent="-180000">
              <a:buFont typeface="Arial" panose="020B0604020202020204" pitchFamily="34" charset="0"/>
              <a:buChar char="•"/>
              <a:defRPr/>
            </a:pPr>
            <a:r>
              <a:rPr lang="cs-CZ" dirty="0"/>
              <a:t>týdenní výuka pro doktorandy ( 1 )</a:t>
            </a:r>
          </a:p>
          <a:p>
            <a:pPr marL="857250" lvl="1" indent="-180000">
              <a:buFont typeface="Arial" panose="020B0604020202020204" pitchFamily="34" charset="0"/>
              <a:buChar char="•"/>
              <a:defRPr/>
            </a:pPr>
            <a:r>
              <a:rPr lang="cs-CZ" dirty="0"/>
              <a:t>zkoušení doktorandů ( 2 )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dirty="0"/>
              <a:t>Plnění</a:t>
            </a:r>
          </a:p>
          <a:p>
            <a:pPr marL="857250" lvl="1" indent="-180000">
              <a:buFont typeface="Arial" panose="020B0604020202020204" pitchFamily="34" charset="0"/>
              <a:buChar char="•"/>
              <a:defRPr/>
            </a:pPr>
            <a:r>
              <a:rPr lang="cs-CZ" dirty="0"/>
              <a:t>	týdenní výuka pro doktorandy </a:t>
            </a:r>
            <a:r>
              <a:rPr lang="cs-CZ" b="1" dirty="0"/>
              <a:t>- splněno</a:t>
            </a:r>
            <a:endParaRPr lang="cs-CZ" dirty="0"/>
          </a:p>
          <a:p>
            <a:pPr marL="857250" lvl="1" indent="-180000">
              <a:buFont typeface="Arial" panose="020B0604020202020204" pitchFamily="34" charset="0"/>
              <a:buChar char="•"/>
              <a:defRPr/>
            </a:pPr>
            <a:r>
              <a:rPr lang="cs-CZ" dirty="0"/>
              <a:t>zkoušení doktorandů </a:t>
            </a:r>
            <a:r>
              <a:rPr lang="cs-CZ" b="1" dirty="0"/>
              <a:t>- splněno</a:t>
            </a:r>
            <a:endParaRPr lang="cs-CZ" dirty="0"/>
          </a:p>
          <a:p>
            <a:pPr marL="0" indent="0">
              <a:defRPr/>
            </a:pPr>
            <a:endParaRPr lang="cs-CZ" dirty="0"/>
          </a:p>
          <a:p>
            <a:pPr marL="857250" lvl="1" indent="-180000">
              <a:buFont typeface="Arial" panose="020B0604020202020204" pitchFamily="34" charset="0"/>
              <a:buChar char="•"/>
              <a:defRPr/>
            </a:pPr>
            <a:endParaRPr lang="cs-CZ" b="1" dirty="0"/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ovéPole 1">
            <a:extLst>
              <a:ext uri="{FF2B5EF4-FFF2-40B4-BE49-F238E27FC236}">
                <a16:creationId xmlns:a16="http://schemas.microsoft.com/office/drawing/2014/main" id="{15C24FA9-324C-4853-AF5F-08DB72F33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3188"/>
            <a:ext cx="77057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Myriad Pro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Myriad Pro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Myriad Pro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Myriad Pro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yriad Pro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yriad Pro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yriad Pro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yriad Pro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yriad Pro"/>
              </a:defRPr>
            </a:lvl9pPr>
          </a:lstStyle>
          <a:p>
            <a:pPr>
              <a:buNone/>
              <a:defRPr/>
            </a:pPr>
            <a:r>
              <a:rPr lang="cs-CZ" sz="900" b="1" dirty="0">
                <a:cs typeface="Arial" charset="0"/>
              </a:rPr>
              <a:t>IP 2017 </a:t>
            </a:r>
            <a:r>
              <a:rPr lang="en-US" sz="900" b="1" dirty="0">
                <a:cs typeface="Arial" charset="0"/>
              </a:rPr>
              <a:t>|</a:t>
            </a:r>
            <a:r>
              <a:rPr lang="cs-CZ" sz="900" b="1" dirty="0">
                <a:cs typeface="Arial" charset="0"/>
              </a:rPr>
              <a:t> 11. ledna 2018</a:t>
            </a:r>
            <a:endParaRPr lang="en-US" dirty="0"/>
          </a:p>
        </p:txBody>
      </p:sp>
      <p:sp>
        <p:nvSpPr>
          <p:cNvPr id="9219" name="Nadpis 8">
            <a:extLst>
              <a:ext uri="{FF2B5EF4-FFF2-40B4-BE49-F238E27FC236}">
                <a16:creationId xmlns:a16="http://schemas.microsoft.com/office/drawing/2014/main" id="{09C8DEC5-8537-4058-AB95-1544C161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08050"/>
            <a:ext cx="8064500" cy="720725"/>
          </a:xfrm>
        </p:spPr>
        <p:txBody>
          <a:bodyPr/>
          <a:lstStyle/>
          <a:p>
            <a:pPr eaLnBrk="1" hangingPunct="1"/>
            <a:r>
              <a:rPr lang="cs-CZ" altLang="cs-CZ"/>
              <a:t>Postup řešení</a:t>
            </a:r>
          </a:p>
        </p:txBody>
      </p:sp>
      <p:sp>
        <p:nvSpPr>
          <p:cNvPr id="10" name="Zástupný symbol pro obsah 9">
            <a:extLst>
              <a:ext uri="{FF2B5EF4-FFF2-40B4-BE49-F238E27FC236}">
                <a16:creationId xmlns:a16="http://schemas.microsoft.com/office/drawing/2014/main" id="{BA62A5B4-370D-4565-B6BD-FC072CC218D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750" y="1844675"/>
            <a:ext cx="8064500" cy="439261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cs-CZ" altLang="en-US" sz="2000"/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en-US" sz="2000" dirty="0"/>
              <a:t>Byla využita dlouholetá spolupráce s významnou Univerzitou 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cs-CZ" altLang="en-US" sz="2000" dirty="0"/>
              <a:t>v St. </a:t>
            </a:r>
            <a:r>
              <a:rPr lang="cs-CZ" altLang="en-US" sz="2000" dirty="0" err="1"/>
              <a:t>Gallenu</a:t>
            </a:r>
            <a:r>
              <a:rPr lang="cs-CZ" altLang="en-US" sz="2000" dirty="0"/>
              <a:t> ve Švýcarsku.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cs-CZ" altLang="en-US" sz="2000" b="1" dirty="0"/>
              <a:t>Projekt byl řešen v následujících fázích: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endParaRPr lang="cs-CZ" altLang="en-US" sz="2000"/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en-US" sz="2000" b="1" dirty="0"/>
              <a:t>červen 2017</a:t>
            </a:r>
            <a:endParaRPr lang="cs-CZ" altLang="en-US" sz="2000" dirty="0"/>
          </a:p>
          <a:p>
            <a:pPr marL="857250" lvl="2" indent="0">
              <a:lnSpc>
                <a:spcPct val="80000"/>
              </a:lnSpc>
            </a:pPr>
            <a:r>
              <a:rPr lang="cs-CZ" altLang="en-US" sz="2000" dirty="0"/>
              <a:t> byla realizována </a:t>
            </a:r>
            <a:r>
              <a:rPr lang="cs-CZ" altLang="en-US" sz="2000" b="1" dirty="0"/>
              <a:t>týdenní výuka </a:t>
            </a:r>
            <a:r>
              <a:rPr lang="cs-CZ" altLang="en-US" sz="2000" dirty="0"/>
              <a:t>doktorské mikroekonomie 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cs-CZ" altLang="en-US" sz="2000" dirty="0"/>
              <a:t>pro doktorandy a </a:t>
            </a:r>
            <a:r>
              <a:rPr lang="cs-CZ" altLang="en-US" sz="2000" b="1" dirty="0"/>
              <a:t>zkoušení</a:t>
            </a:r>
            <a:r>
              <a:rPr lang="cs-CZ" altLang="en-US" sz="2000" dirty="0"/>
              <a:t> v rámci povinného doktorského předmětu.</a:t>
            </a: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en-US" sz="2000" b="1" dirty="0"/>
              <a:t>říjen 2017</a:t>
            </a:r>
            <a:endParaRPr lang="cs-CZ" altLang="en-US" sz="2000" dirty="0"/>
          </a:p>
          <a:p>
            <a:pPr marL="857250" lvl="2" indent="0">
              <a:lnSpc>
                <a:spcPct val="80000"/>
              </a:lnSpc>
            </a:pPr>
            <a:r>
              <a:rPr lang="cs-CZ" altLang="en-US" sz="2000" b="1" dirty="0"/>
              <a:t> zkoušení</a:t>
            </a:r>
            <a:r>
              <a:rPr lang="cs-CZ" altLang="en-US" sz="2000" dirty="0"/>
              <a:t> v rámci povinného doktorského předmětu.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en-US" sz="2000" b="1" dirty="0"/>
              <a:t>průběžně 2017 </a:t>
            </a:r>
          </a:p>
          <a:p>
            <a:pPr marL="857250" lvl="2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en-US" sz="1800" b="1" dirty="0"/>
              <a:t>	</a:t>
            </a:r>
            <a:r>
              <a:rPr lang="cs-CZ" altLang="en-US" sz="2000" dirty="0"/>
              <a:t>• probíhaly </a:t>
            </a:r>
            <a:r>
              <a:rPr lang="cs-CZ" altLang="en-US" sz="2000" b="1" dirty="0"/>
              <a:t>konzultace</a:t>
            </a:r>
            <a:r>
              <a:rPr lang="cs-CZ" altLang="en-US" sz="2000" dirty="0"/>
              <a:t> zapojením moderních telekomunikačních technologií.</a:t>
            </a:r>
          </a:p>
          <a:p>
            <a:pPr marL="457200" indent="-457200">
              <a:lnSpc>
                <a:spcPct val="80000"/>
              </a:lnSpc>
            </a:pPr>
            <a:endParaRPr lang="cs-CZ" altLang="en-US" sz="2000"/>
          </a:p>
          <a:p>
            <a:pPr marL="457200" indent="-457200">
              <a:lnSpc>
                <a:spcPct val="80000"/>
              </a:lnSpc>
            </a:pPr>
            <a:endParaRPr lang="cs-CZ" altLang="en-US" sz="2000"/>
          </a:p>
          <a:p>
            <a:pPr marL="457200" indent="-457200">
              <a:lnSpc>
                <a:spcPct val="80000"/>
              </a:lnSpc>
            </a:pPr>
            <a:endParaRPr lang="cs-CZ" altLang="en-US" sz="2000"/>
          </a:p>
          <a:p>
            <a:pPr marL="457200" indent="-457200">
              <a:lnSpc>
                <a:spcPct val="80000"/>
              </a:lnSpc>
            </a:pPr>
            <a:endParaRPr lang="cs-CZ" altLang="en-US" sz="2000" i="1"/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cs-CZ" altLang="en-US" sz="2000"/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cs-CZ" altLang="en-US" sz="2000"/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cs-CZ" altLang="en-US" sz="2000"/>
          </a:p>
          <a:p>
            <a:pPr marL="457200" indent="-457200" eaLnBrk="1" hangingPunct="1">
              <a:lnSpc>
                <a:spcPct val="80000"/>
              </a:lnSpc>
            </a:pPr>
            <a:endParaRPr lang="cs-CZ" alt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ovéPole 1">
            <a:extLst>
              <a:ext uri="{FF2B5EF4-FFF2-40B4-BE49-F238E27FC236}">
                <a16:creationId xmlns:a16="http://schemas.microsoft.com/office/drawing/2014/main" id="{081AE465-D337-4364-AF83-FA3901328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3188"/>
            <a:ext cx="77057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Myriad Pro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Myriad Pro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Myriad Pro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Myriad Pro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yriad Pro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yriad Pro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yriad Pro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yriad Pro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yriad Pro"/>
              </a:defRPr>
            </a:lvl9pPr>
          </a:lstStyle>
          <a:p>
            <a:pPr>
              <a:buNone/>
              <a:defRPr/>
            </a:pPr>
            <a:r>
              <a:rPr lang="cs-CZ" sz="900" b="1" dirty="0">
                <a:latin typeface="Myriad Pro" pitchFamily="34" charset="0"/>
                <a:cs typeface="Arial" charset="0"/>
              </a:rPr>
              <a:t>IP 2017</a:t>
            </a:r>
            <a:r>
              <a:rPr lang="cs-CZ" sz="900" b="1" dirty="0">
                <a:solidFill>
                  <a:srgbClr val="000000"/>
                </a:solidFill>
                <a:latin typeface="Myriad Pro" pitchFamily="34" charset="0"/>
                <a:cs typeface="Arial" charset="0"/>
              </a:rPr>
              <a:t> </a:t>
            </a:r>
            <a:r>
              <a:rPr lang="en-US" sz="900" b="1" dirty="0">
                <a:solidFill>
                  <a:srgbClr val="000000"/>
                </a:solidFill>
                <a:latin typeface="Myriad Pro" pitchFamily="34" charset="0"/>
                <a:cs typeface="Arial" charset="0"/>
              </a:rPr>
              <a:t>|</a:t>
            </a:r>
            <a:r>
              <a:rPr lang="cs-CZ" sz="900" b="1" dirty="0">
                <a:solidFill>
                  <a:srgbClr val="000000"/>
                </a:solidFill>
                <a:latin typeface="Myriad Pro" pitchFamily="34" charset="0"/>
                <a:cs typeface="Arial" charset="0"/>
              </a:rPr>
              <a:t> 11</a:t>
            </a:r>
            <a:r>
              <a:rPr lang="cs-CZ" sz="900" b="1" dirty="0">
                <a:latin typeface="Myriad Pro" pitchFamily="34" charset="0"/>
                <a:cs typeface="Arial" charset="0"/>
              </a:rPr>
              <a:t>. ledna 2018</a:t>
            </a:r>
            <a:endParaRPr lang="en-US" dirty="0"/>
          </a:p>
        </p:txBody>
      </p:sp>
      <p:sp>
        <p:nvSpPr>
          <p:cNvPr id="10243" name="Nadpis 8">
            <a:extLst>
              <a:ext uri="{FF2B5EF4-FFF2-40B4-BE49-F238E27FC236}">
                <a16:creationId xmlns:a16="http://schemas.microsoft.com/office/drawing/2014/main" id="{7C5A612E-7920-4883-820C-3F6A8D294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08050"/>
            <a:ext cx="8064500" cy="720725"/>
          </a:xfrm>
        </p:spPr>
        <p:txBody>
          <a:bodyPr/>
          <a:lstStyle/>
          <a:p>
            <a:pPr eaLnBrk="1" hangingPunct="1"/>
            <a:r>
              <a:rPr lang="cs-CZ" altLang="cs-CZ"/>
              <a:t>Čerpání finanční dotace</a:t>
            </a:r>
          </a:p>
        </p:txBody>
      </p:sp>
      <p:sp>
        <p:nvSpPr>
          <p:cNvPr id="10" name="Zástupný symbol pro obsah 9">
            <a:extLst>
              <a:ext uri="{FF2B5EF4-FFF2-40B4-BE49-F238E27FC236}">
                <a16:creationId xmlns:a16="http://schemas.microsoft.com/office/drawing/2014/main" id="{1AB7D7DF-8138-4D52-91D5-300DDE1C1F7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750" y="1844675"/>
            <a:ext cx="8064500" cy="4392613"/>
          </a:xfrm>
        </p:spPr>
        <p:txBody>
          <a:bodyPr>
            <a:normAutofit/>
          </a:bodyPr>
          <a:lstStyle/>
          <a:p>
            <a:pPr marL="571500" indent="-571500" eaLnBrk="1" hangingPunct="1">
              <a:buFont typeface="Wingdings" panose="05000000000000000000" pitchFamily="2" charset="2"/>
              <a:buChar char="q"/>
            </a:pPr>
            <a:r>
              <a:rPr lang="cs-CZ" altLang="en-US" dirty="0"/>
              <a:t>Přidělené prostředky 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cs-CZ" altLang="en-US" dirty="0"/>
              <a:t>(Běžné finanční prostředky )</a:t>
            </a:r>
          </a:p>
          <a:p>
            <a:pPr marL="571500" indent="-571500" eaLnBrk="1" hangingPunct="1"/>
            <a:r>
              <a:rPr lang="cs-CZ" altLang="en-US" b="1" dirty="0"/>
              <a:t>      100</a:t>
            </a:r>
            <a:r>
              <a:rPr lang="cs-CZ" altLang="en-US" dirty="0"/>
              <a:t> </a:t>
            </a:r>
            <a:r>
              <a:rPr lang="cs-CZ" altLang="en-US" b="1" dirty="0"/>
              <a:t>000 </a:t>
            </a:r>
            <a:r>
              <a:rPr lang="cs-CZ" altLang="en-US" dirty="0"/>
              <a:t>Kč</a:t>
            </a:r>
          </a:p>
          <a:p>
            <a:pPr marL="571500" indent="-571500" eaLnBrk="1" hangingPunct="1">
              <a:buFont typeface="Wingdings" panose="05000000000000000000" pitchFamily="2" charset="2"/>
              <a:buChar char="q"/>
            </a:pPr>
            <a:r>
              <a:rPr lang="cs-CZ" altLang="en-US" dirty="0"/>
              <a:t>Čerpáno 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cs-CZ" altLang="en-US" dirty="0"/>
              <a:t>(Běžné finanční prostředky )</a:t>
            </a:r>
          </a:p>
          <a:p>
            <a:pPr marL="571500" indent="-571500" eaLnBrk="1" hangingPunct="1"/>
            <a:r>
              <a:rPr lang="cs-CZ" altLang="en-US" b="1" dirty="0"/>
              <a:t>      78 528,29 </a:t>
            </a:r>
            <a:r>
              <a:rPr lang="cs-CZ" altLang="en-US" dirty="0"/>
              <a:t>Kč</a:t>
            </a:r>
          </a:p>
          <a:p>
            <a:pPr lvl="2" indent="-342900" eaLnBrk="1" hangingPunct="1"/>
            <a:r>
              <a:rPr lang="cs-CZ" altLang="en-US" dirty="0"/>
              <a:t>cestovné 55 232,53 Kč</a:t>
            </a:r>
            <a:endParaRPr lang="cs-CZ" altLang="en-US" dirty="0">
              <a:solidFill>
                <a:srgbClr val="FF0000"/>
              </a:solidFill>
            </a:endParaRPr>
          </a:p>
          <a:p>
            <a:pPr lvl="2" indent="-342900" eaLnBrk="1" hangingPunct="1"/>
            <a:r>
              <a:rPr lang="cs-CZ" altLang="en-US" dirty="0"/>
              <a:t>služby 		</a:t>
            </a:r>
            <a:r>
              <a:rPr lang="cs-CZ" dirty="0"/>
              <a:t>23 045,30</a:t>
            </a:r>
            <a:r>
              <a:rPr lang="cs-CZ" altLang="en-US" dirty="0"/>
              <a:t> Kč</a:t>
            </a:r>
            <a:endParaRPr lang="cs-CZ" dirty="0"/>
          </a:p>
          <a:p>
            <a:pPr lvl="2" indent="-342900" eaLnBrk="1" hangingPunct="1"/>
            <a:r>
              <a:rPr lang="cs-CZ" altLang="en-US" dirty="0"/>
              <a:t>bankovní poplatky 250,46 Kč</a:t>
            </a:r>
          </a:p>
          <a:p>
            <a:pPr marL="571500" indent="-571500" eaLnBrk="1" hangingPunct="1"/>
            <a:endParaRPr lang="cs-CZ" altLang="en-US" sz="4300"/>
          </a:p>
          <a:p>
            <a:pPr marL="571500" indent="-571500" eaLnBrk="1" hangingPunct="1"/>
            <a:endParaRPr lang="cs-CZ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ul-prezentace-cz (5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tul-prezentace-cz (5)</Template>
  <TotalTime>793</TotalTime>
  <Words>102</Words>
  <Application>Microsoft Office PowerPoint</Application>
  <PresentationFormat>Předvádění na obrazovce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Wingdings</vt:lpstr>
      <vt:lpstr>tul-prezentace-cz (5)</vt:lpstr>
      <vt:lpstr>Zapojení odborníka  z Univerzity v St. Gallenu  do výuky v doktorském studiu</vt:lpstr>
      <vt:lpstr>Zařazení do IP 2017</vt:lpstr>
      <vt:lpstr>Cíl projektu</vt:lpstr>
      <vt:lpstr>Kontrolovatelné indikátory</vt:lpstr>
      <vt:lpstr>Kontrolovatelné indikátory</vt:lpstr>
      <vt:lpstr>Postup řešení</vt:lpstr>
      <vt:lpstr>Čerpání finanční dotace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Skála</dc:creator>
  <cp:keywords>TUL</cp:keywords>
  <cp:lastModifiedBy>Marek Skála</cp:lastModifiedBy>
  <cp:revision>118</cp:revision>
  <cp:lastPrinted>2015-01-09T08:48:53Z</cp:lastPrinted>
  <dcterms:created xsi:type="dcterms:W3CDTF">2015-01-08T14:43:05Z</dcterms:created>
  <dcterms:modified xsi:type="dcterms:W3CDTF">2018-01-09T09:33:56Z</dcterms:modified>
</cp:coreProperties>
</file>