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1" r:id="rId5"/>
    <p:sldId id="266" r:id="rId6"/>
    <p:sldId id="269" r:id="rId7"/>
    <p:sldId id="27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4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89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74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25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0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8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5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4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2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5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1470025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98A8"/>
                </a:solidFill>
              </a:rPr>
              <a:t>Podpora supervizorů a lektorů zajišťující odbornou praxi studentů FZS TUL</a:t>
            </a:r>
            <a:br>
              <a:rPr lang="cs-CZ" sz="3200" b="1" dirty="0" smtClean="0">
                <a:solidFill>
                  <a:srgbClr val="0098A8"/>
                </a:solidFill>
              </a:rPr>
            </a:br>
            <a:r>
              <a:rPr lang="cs-CZ" sz="3200" b="1" dirty="0" smtClean="0">
                <a:solidFill>
                  <a:srgbClr val="0098A8"/>
                </a:solidFill>
              </a:rPr>
              <a:t>ve zdravotnických zařízeních</a:t>
            </a:r>
            <a:endParaRPr lang="cs-CZ" sz="3200" b="1" dirty="0">
              <a:solidFill>
                <a:srgbClr val="0098A8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6400800" cy="2088232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Institucionální plán TUL pro rok 2017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Cíl 2: Diverzifikace a dostupnost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Řešitel: Ing. Lenka Kozáková</a:t>
            </a: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980728"/>
            <a:ext cx="8229600" cy="4968552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0098A8"/>
              </a:buClr>
              <a:buSzPct val="75000"/>
              <a:buNone/>
            </a:pPr>
            <a:endParaRPr lang="cs-CZ" sz="2400" b="1" dirty="0" smtClean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0098A8"/>
              </a:buClr>
              <a:buSzPct val="75000"/>
              <a:buNone/>
            </a:pPr>
            <a:endParaRPr lang="cs-CZ" sz="1200" b="1" dirty="0" smtClean="0">
              <a:solidFill>
                <a:srgbClr val="0098A8"/>
              </a:solidFill>
              <a:ea typeface="+mj-ea"/>
              <a:cs typeface="+mj-cs"/>
            </a:endParaRPr>
          </a:p>
          <a:p>
            <a:pPr marL="0" lvl="0" indent="0" algn="ctr">
              <a:buClr>
                <a:srgbClr val="0098A8"/>
              </a:buClr>
              <a:buSzPct val="75000"/>
              <a:buNone/>
            </a:pPr>
            <a:r>
              <a:rPr lang="cs-CZ" b="1" dirty="0" smtClean="0">
                <a:solidFill>
                  <a:srgbClr val="0098A8"/>
                </a:solidFill>
                <a:ea typeface="+mj-ea"/>
                <a:cs typeface="+mj-cs"/>
              </a:rPr>
              <a:t>Cíl projektu</a:t>
            </a:r>
          </a:p>
          <a:p>
            <a:pPr marL="0" lvl="0" indent="0" algn="ctr">
              <a:buClr>
                <a:srgbClr val="0098A8"/>
              </a:buClr>
              <a:buSzPct val="75000"/>
              <a:buNone/>
            </a:pPr>
            <a:endParaRPr lang="cs-CZ" sz="1200" dirty="0" smtClean="0">
              <a:solidFill>
                <a:prstClr val="black"/>
              </a:solidFill>
            </a:endParaRPr>
          </a:p>
          <a:p>
            <a:pPr algn="just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black"/>
                </a:solidFill>
              </a:rPr>
              <a:t>Podpora supervizorů a lektorů v praxi k zabezpečení kvality odborné praxe studentů fakulty. </a:t>
            </a:r>
          </a:p>
          <a:p>
            <a:pPr lvl="0" algn="just">
              <a:buClr>
                <a:srgbClr val="0098A8"/>
              </a:buClr>
              <a:buSzPct val="75000"/>
              <a:buNone/>
            </a:pPr>
            <a:endParaRPr lang="cs-CZ" sz="2400" dirty="0">
              <a:solidFill>
                <a:prstClr val="black"/>
              </a:solidFill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Podpora supervizorů a lektorů zajišťující odbornou praxi studentů FZS TUL ve zdravotnických zařízeních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98A8"/>
                </a:solidFill>
              </a:rPr>
              <a:t>Postup řešení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4524" y="1544559"/>
            <a:ext cx="8229600" cy="4137323"/>
          </a:xfrm>
        </p:spPr>
        <p:txBody>
          <a:bodyPr>
            <a:noAutofit/>
          </a:bodyPr>
          <a:lstStyle/>
          <a:p>
            <a:pPr algn="just">
              <a:buClr>
                <a:srgbClr val="0099CC"/>
              </a:buClr>
              <a:buFont typeface="Wingdings" pitchFamily="2" charset="2"/>
              <a:buChar char="q"/>
            </a:pPr>
            <a:r>
              <a:rPr lang="cs-CZ" sz="1600" dirty="0">
                <a:solidFill>
                  <a:prstClr val="black"/>
                </a:solidFill>
              </a:rPr>
              <a:t>Studijní obory Všeobecná sestra a Zdravotnický záchranář jsou koncipovány jako teoreticko-praktické celky, ve kterých je kladen velký důraz jak na zvládnutí teoretických znalostí tak i získaní praktických dovedností absolvováním odborné praxe ve zdravotnických zařízeních ve všech ročnících studia. </a:t>
            </a:r>
            <a:endParaRPr lang="cs-CZ" sz="1600" dirty="0" smtClean="0">
              <a:solidFill>
                <a:prstClr val="black"/>
              </a:solidFill>
            </a:endParaRPr>
          </a:p>
          <a:p>
            <a:pPr algn="just">
              <a:buClr>
                <a:srgbClr val="0099CC"/>
              </a:buClr>
              <a:buFont typeface="Wingdings" pitchFamily="2" charset="2"/>
              <a:buChar char="q"/>
            </a:pPr>
            <a:r>
              <a:rPr lang="cs-CZ" sz="1600" dirty="0" smtClean="0">
                <a:solidFill>
                  <a:prstClr val="black"/>
                </a:solidFill>
              </a:rPr>
              <a:t>Předměty odborné praxe poskytují </a:t>
            </a:r>
            <a:r>
              <a:rPr lang="cs-CZ" sz="1600" dirty="0">
                <a:solidFill>
                  <a:prstClr val="black"/>
                </a:solidFill>
              </a:rPr>
              <a:t>možnost aplikace získaných teoretických poznatků a vědomostí do ošetřovatelské praxe na základních a specializovaných klinických pracovištích. Klinická pracoviště pro výuku jsou vybrána na základě stanovených standardů, jejich platnost a dodržování je smluvně zajištěno. Rozsah a obsah odborné ošetřovatelské praxe je vymezen studijním </a:t>
            </a:r>
            <a:r>
              <a:rPr lang="cs-CZ" sz="1600" dirty="0" smtClean="0">
                <a:solidFill>
                  <a:prstClr val="black"/>
                </a:solidFill>
              </a:rPr>
              <a:t>plánem.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q"/>
            </a:pPr>
            <a:r>
              <a:rPr lang="cs-CZ" sz="1600" dirty="0" smtClean="0">
                <a:solidFill>
                  <a:prstClr val="black"/>
                </a:solidFill>
              </a:rPr>
              <a:t>Praktická výuka je zajišťována odborníky tzv. supervizory a lektory  nelékařských oborů</a:t>
            </a:r>
            <a:br>
              <a:rPr lang="cs-CZ" sz="1600" dirty="0" smtClean="0">
                <a:solidFill>
                  <a:prstClr val="black"/>
                </a:solidFill>
              </a:rPr>
            </a:br>
            <a:r>
              <a:rPr lang="cs-CZ" sz="1600" dirty="0" smtClean="0">
                <a:solidFill>
                  <a:prstClr val="black"/>
                </a:solidFill>
              </a:rPr>
              <a:t>ve zdravotnických zařízeních.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q"/>
            </a:pPr>
            <a:r>
              <a:rPr lang="cs-CZ" sz="1600" dirty="0" smtClean="0"/>
              <a:t>Supervizor vede odbornou praxi v takové oblasti odborné ošetřovatelské praxe, ve které je odborníkem a zároveň v této oblasti zodpovídá za klinický dohled při praxi studentů. Odborný asistent a </a:t>
            </a:r>
            <a:r>
              <a:rPr lang="cs-CZ" sz="1600" dirty="0" err="1" smtClean="0"/>
              <a:t>mentor</a:t>
            </a:r>
            <a:r>
              <a:rPr lang="cs-CZ" sz="1600" dirty="0" smtClean="0"/>
              <a:t> z klinické praxe je kvalifikovaným odborníkem ve svém oboru a má vhodnou přípravu pro pedagogické vedení studenta.</a:t>
            </a:r>
          </a:p>
          <a:p>
            <a:pPr marL="0" indent="0" algn="just">
              <a:buClr>
                <a:srgbClr val="0099CC"/>
              </a:buClr>
              <a:buNone/>
            </a:pPr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Podpora supervizorů a lektorů zajišťující odbornou praxi studentů FZS TUL ve zdravotnických zařízeních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9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98A8"/>
                </a:solidFill>
              </a:rPr>
              <a:t>Postup řešení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4524" y="1544559"/>
            <a:ext cx="8229600" cy="4137323"/>
          </a:xfrm>
        </p:spPr>
        <p:txBody>
          <a:bodyPr>
            <a:noAutofit/>
          </a:bodyPr>
          <a:lstStyle/>
          <a:p>
            <a:pPr algn="just">
              <a:buClr>
                <a:srgbClr val="0099CC"/>
              </a:buClr>
              <a:buFont typeface="Wingdings" pitchFamily="2" charset="2"/>
              <a:buChar char="q"/>
            </a:pPr>
            <a:r>
              <a:rPr lang="cs-CZ" sz="1600" dirty="0">
                <a:solidFill>
                  <a:prstClr val="black"/>
                </a:solidFill>
              </a:rPr>
              <a:t>Supervizor také hodnotí studenta v Deníku odborné praxe, kde denně zaznamenává docházku studenta, ošetřovatelské výkony, ošetřovatelské procesy. Rovněž vypracovává hodnocení studenta. Studenti vyplňují na vybraných pracovištích „Ošetřovatelskou dokumentaci“, kterou supervizoři kontrolují a hodnotí.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q"/>
            </a:pPr>
            <a:r>
              <a:rPr lang="cs-CZ" sz="1600" dirty="0" smtClean="0">
                <a:solidFill>
                  <a:prstClr val="black"/>
                </a:solidFill>
              </a:rPr>
              <a:t>Supervizoři se věnují studentům nad rámec své pracovní náplně – nutnost částečně finančně kompenzovat tak, aby pracovníci vedoucí praktickou výuku studentů byli dostatečně motivováni, a byla tak zaručena kvalita jejich odborné praktické přípravy.</a:t>
            </a:r>
          </a:p>
          <a:p>
            <a:pPr algn="just">
              <a:buClr>
                <a:srgbClr val="0099CC"/>
              </a:buClr>
              <a:buNone/>
            </a:pPr>
            <a:endParaRPr lang="cs-CZ" sz="1600" dirty="0" smtClean="0">
              <a:solidFill>
                <a:prstClr val="black"/>
              </a:solidFill>
            </a:endParaRPr>
          </a:p>
          <a:p>
            <a:pPr marL="266700" lvl="0" indent="0" algn="just">
              <a:buClr>
                <a:srgbClr val="0098A8"/>
              </a:buClr>
              <a:buSzPct val="75000"/>
              <a:buNone/>
            </a:pPr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Podpora supervizorů a lektorů zajišťující odbornou praxi studentů FZS TUL ve zdravotnických zařízeních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9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98A8"/>
                </a:solidFill>
              </a:rPr>
              <a:t>Kontrolované indikátory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024336"/>
          </a:xfrm>
        </p:spPr>
        <p:txBody>
          <a:bodyPr>
            <a:noAutofit/>
          </a:bodyPr>
          <a:lstStyle/>
          <a:p>
            <a:pPr marL="0" indent="0">
              <a:buClr>
                <a:srgbClr val="0098A8"/>
              </a:buClr>
              <a:buSzPct val="75000"/>
              <a:buNone/>
            </a:pPr>
            <a:r>
              <a:rPr lang="cs-CZ" sz="2400" dirty="0" smtClean="0">
                <a:solidFill>
                  <a:prstClr val="black"/>
                </a:solidFill>
              </a:rPr>
              <a:t>Cíl: 70 podpořených supervizorů a 200 studentů procházejících praktickou výukou</a:t>
            </a:r>
          </a:p>
          <a:p>
            <a:pPr marL="0" indent="0">
              <a:buClr>
                <a:srgbClr val="0098A8"/>
              </a:buClr>
              <a:buSzPct val="75000"/>
              <a:buNone/>
            </a:pPr>
            <a:endParaRPr lang="cs-CZ" sz="2400" dirty="0" smtClean="0">
              <a:solidFill>
                <a:prstClr val="black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2400" dirty="0" smtClean="0">
                <a:solidFill>
                  <a:srgbClr val="0098A8"/>
                </a:solidFill>
              </a:rPr>
              <a:t>V průběhu roku bylo podpořeno </a:t>
            </a:r>
            <a:r>
              <a:rPr lang="cs-CZ" sz="2400" b="1" dirty="0" smtClean="0">
                <a:solidFill>
                  <a:srgbClr val="0098A8"/>
                </a:solidFill>
              </a:rPr>
              <a:t>80</a:t>
            </a:r>
            <a:r>
              <a:rPr lang="cs-CZ" sz="2400" dirty="0" smtClean="0">
                <a:solidFill>
                  <a:srgbClr val="0098A8"/>
                </a:solidFill>
              </a:rPr>
              <a:t> supervizorů ve zdravotnických zařízeních a celkem praktickou výuku pod dohledem supervizorů absolvovalo </a:t>
            </a:r>
            <a:r>
              <a:rPr lang="cs-CZ" sz="2400" b="1" dirty="0" smtClean="0">
                <a:solidFill>
                  <a:srgbClr val="0098A8"/>
                </a:solidFill>
              </a:rPr>
              <a:t>263</a:t>
            </a:r>
            <a:r>
              <a:rPr lang="cs-CZ" sz="2400" dirty="0" smtClean="0">
                <a:solidFill>
                  <a:srgbClr val="0098A8"/>
                </a:solidFill>
              </a:rPr>
              <a:t> </a:t>
            </a:r>
            <a:r>
              <a:rPr lang="cs-CZ" sz="2400" dirty="0" smtClean="0">
                <a:solidFill>
                  <a:srgbClr val="0098A8"/>
                </a:solidFill>
              </a:rPr>
              <a:t>studentů studijního oboru Všeobecná sestra a Zdravotnický záchranář.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endParaRPr lang="cs-CZ" sz="2400" dirty="0" smtClean="0">
              <a:solidFill>
                <a:srgbClr val="0098A8"/>
              </a:solidFill>
            </a:endParaRPr>
          </a:p>
          <a:p>
            <a:pPr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Podpora supervizorů a lektorů zajišťující odbornou praxi studentů FZS TUL ve zdravotnických zařízeních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4869160"/>
            <a:ext cx="822960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solidFill>
                  <a:srgbClr val="0098A8"/>
                </a:solidFill>
              </a:rPr>
              <a:t>Cíle projektu byly splněny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8545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98A8"/>
                </a:solidFill>
              </a:rPr>
              <a:t>Rozpočet</a:t>
            </a:r>
            <a:endParaRPr lang="cs-CZ" sz="3200" b="1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Podpora supervizorů a lektorů zajišťující odbornou praxi studentů FZS TUL ve zdravotnických zařízeních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8" name="Zástupný symbol pro obsah 2"/>
          <p:cNvSpPr>
            <a:spLocks noGrp="1" noChangeAspect="1"/>
          </p:cNvSpPr>
          <p:nvPr>
            <p:ph idx="1"/>
          </p:nvPr>
        </p:nvSpPr>
        <p:spPr>
          <a:xfrm>
            <a:off x="467544" y="1628800"/>
            <a:ext cx="7355160" cy="4641616"/>
          </a:xfrm>
        </p:spPr>
        <p:txBody>
          <a:bodyPr>
            <a:noAutofit/>
          </a:bodyPr>
          <a:lstStyle/>
          <a:p>
            <a:pPr marL="0" indent="0" fontAlgn="base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2400" b="1" u="sng" kern="0" dirty="0"/>
              <a:t>PŘÍJMY </a:t>
            </a:r>
            <a:r>
              <a:rPr lang="cs-CZ" sz="2400" b="1" u="sng" kern="0" dirty="0" smtClean="0"/>
              <a:t>CELKEM	130 </a:t>
            </a:r>
            <a:r>
              <a:rPr lang="cs-CZ" sz="2400" b="1" u="sng" kern="0" dirty="0"/>
              <a:t>000 Kč</a:t>
            </a:r>
            <a:endParaRPr lang="cs-CZ" sz="2400" u="sng" kern="0" dirty="0"/>
          </a:p>
          <a:p>
            <a:pPr marL="0" indent="0" algn="just" fontAlgn="base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1700" kern="0" dirty="0" smtClean="0"/>
              <a:t>Příspěvek kapitálové </a:t>
            </a:r>
            <a:r>
              <a:rPr lang="cs-CZ" sz="1700" kern="0" dirty="0"/>
              <a:t>finanční </a:t>
            </a:r>
            <a:r>
              <a:rPr lang="cs-CZ" sz="1700" kern="0" dirty="0" smtClean="0"/>
              <a:t>prostředky	0 Kč</a:t>
            </a:r>
          </a:p>
          <a:p>
            <a:pPr marL="0" indent="0" algn="just" fontAlgn="base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1700" kern="0" dirty="0"/>
              <a:t>Příspěvek běžné finanční </a:t>
            </a:r>
            <a:r>
              <a:rPr lang="cs-CZ" sz="1700" kern="0" dirty="0" smtClean="0"/>
              <a:t>prostředky	130 000 Kč</a:t>
            </a:r>
            <a:endParaRPr lang="cs-CZ" sz="1700" kern="0" dirty="0"/>
          </a:p>
          <a:p>
            <a:pPr marL="0" indent="0" algn="just" fontAlgn="base">
              <a:spcBef>
                <a:spcPts val="0"/>
              </a:spcBef>
              <a:buNone/>
              <a:tabLst>
                <a:tab pos="5114925" algn="l"/>
              </a:tabLst>
            </a:pPr>
            <a:endParaRPr lang="cs-CZ" sz="2400" kern="0" dirty="0"/>
          </a:p>
          <a:p>
            <a:pPr marL="0" indent="0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2400" b="1" u="sng" kern="0" dirty="0" smtClean="0"/>
              <a:t>VÝDAJE CELKEM	130 000 Kč</a:t>
            </a:r>
            <a:endParaRPr lang="cs-CZ" sz="2400" b="1" u="sng" kern="0" dirty="0"/>
          </a:p>
          <a:p>
            <a:pPr marL="0" indent="0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1700" kern="0" dirty="0"/>
              <a:t>Kapitálové finanční </a:t>
            </a:r>
            <a:r>
              <a:rPr lang="cs-CZ" sz="1700" kern="0" dirty="0" smtClean="0"/>
              <a:t>prostředky	0 Kč</a:t>
            </a:r>
            <a:endParaRPr lang="cs-CZ" sz="1700" kern="0" dirty="0"/>
          </a:p>
          <a:p>
            <a:pPr marL="0" indent="0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1700" kern="0" dirty="0"/>
              <a:t>Běžné finanční </a:t>
            </a:r>
            <a:r>
              <a:rPr lang="cs-CZ" sz="1700" kern="0" dirty="0" smtClean="0"/>
              <a:t>prostředky	130 000 Kč</a:t>
            </a:r>
            <a:endParaRPr lang="cs-CZ" sz="1700" kern="0" dirty="0"/>
          </a:p>
          <a:p>
            <a:pPr marL="0" indent="0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1200" kern="0" dirty="0" smtClean="0"/>
              <a:t>(OON pro supervizory, výpočetní technika, stipendia pro studenty na praxi)</a:t>
            </a:r>
            <a:r>
              <a:rPr lang="cs-CZ" sz="1800" kern="0" dirty="0"/>
              <a:t>	</a:t>
            </a:r>
          </a:p>
          <a:p>
            <a:pPr marL="0" indent="0">
              <a:spcBef>
                <a:spcPts val="0"/>
              </a:spcBef>
              <a:buNone/>
              <a:tabLst>
                <a:tab pos="5114925" algn="l"/>
              </a:tabLst>
            </a:pPr>
            <a:endParaRPr lang="cs-CZ" sz="2400" b="1" u="sng" kern="0" dirty="0" smtClean="0"/>
          </a:p>
          <a:p>
            <a:pPr marL="0" indent="0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2400" b="1" u="sng" kern="0" dirty="0" smtClean="0"/>
              <a:t>BILANCE:	0 Kč</a:t>
            </a:r>
            <a:endParaRPr lang="cs-CZ" sz="1300" kern="0" dirty="0" smtClean="0"/>
          </a:p>
        </p:txBody>
      </p:sp>
      <p:cxnSp>
        <p:nvCxnSpPr>
          <p:cNvPr id="5" name="Přímá spojnice 5"/>
          <p:cNvCxnSpPr/>
          <p:nvPr/>
        </p:nvCxnSpPr>
        <p:spPr>
          <a:xfrm>
            <a:off x="539552" y="4293096"/>
            <a:ext cx="6851104" cy="0"/>
          </a:xfrm>
          <a:prstGeom prst="line">
            <a:avLst/>
          </a:prstGeom>
          <a:ln w="34925">
            <a:solidFill>
              <a:srgbClr val="0098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5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339" y="2852936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98A8"/>
                </a:solidFill>
              </a:rPr>
              <a:t>Děkuji za pozornost</a:t>
            </a:r>
            <a:endParaRPr lang="cs-CZ" sz="3200" b="1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Podpora supervizorů a lektorů zajišťující odbornou praxi studentů FZS TUL ve zdravotnických zařízeních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393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Wingdings</vt:lpstr>
      <vt:lpstr>Motiv systému Office</vt:lpstr>
      <vt:lpstr>Podpora supervizorů a lektorů zajišťující odbornou praxi studentů FZS TUL ve zdravotnických zařízeních</vt:lpstr>
      <vt:lpstr>Prezentace aplikace PowerPoint</vt:lpstr>
      <vt:lpstr>Postup řešení</vt:lpstr>
      <vt:lpstr>Postup řešení</vt:lpstr>
      <vt:lpstr>Kontrolované indikátory</vt:lpstr>
      <vt:lpstr>Rozpočet</vt:lpstr>
      <vt:lpstr>Děkuji za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bianca.tomiskova</dc:creator>
  <cp:lastModifiedBy>lenka.kozakova</cp:lastModifiedBy>
  <cp:revision>52</cp:revision>
  <dcterms:created xsi:type="dcterms:W3CDTF">2016-06-21T07:27:36Z</dcterms:created>
  <dcterms:modified xsi:type="dcterms:W3CDTF">2018-01-04T11:56:58Z</dcterms:modified>
</cp:coreProperties>
</file>