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91" r:id="rId4"/>
    <p:sldId id="292" r:id="rId5"/>
    <p:sldId id="293" r:id="rId6"/>
    <p:sldId id="294" r:id="rId7"/>
    <p:sldId id="266" r:id="rId8"/>
    <p:sldId id="295" r:id="rId9"/>
    <p:sldId id="296" r:id="rId10"/>
    <p:sldId id="297" r:id="rId11"/>
    <p:sldId id="298" r:id="rId12"/>
    <p:sldId id="301" r:id="rId13"/>
    <p:sldId id="302" r:id="rId14"/>
    <p:sldId id="300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00E3EE"/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60"/>
  </p:normalViewPr>
  <p:slideViewPr>
    <p:cSldViewPr>
      <p:cViewPr varScale="1">
        <p:scale>
          <a:sx n="74" d="100"/>
          <a:sy n="74" d="100"/>
        </p:scale>
        <p:origin x="-768" y="-96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51800-3B55-411A-AA8F-2B694206601F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FD33-DC65-4318-862E-26E326AFE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314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4.1.2018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72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470025"/>
          </a:xfrm>
        </p:spPr>
        <p:txBody>
          <a:bodyPr anchor="b">
            <a:noAutofit/>
          </a:bodyPr>
          <a:lstStyle>
            <a:lvl1pPr algn="l">
              <a:defRPr sz="4400" b="1" cap="small" baseline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246240"/>
            <a:ext cx="7088832" cy="838944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50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0" y="1357213"/>
            <a:ext cx="9144000" cy="55563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EE7F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504056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EE7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896544"/>
          </a:xfrm>
        </p:spPr>
        <p:txBody>
          <a:bodyPr>
            <a:normAutofit/>
          </a:bodyPr>
          <a:lstStyle>
            <a:lvl1pPr marL="342900" indent="-342900">
              <a:buSzPct val="80000"/>
              <a:buFont typeface="Wingdings" pitchFamily="2" charset="2"/>
              <a:buChar char="q"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Ø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CE667E7-83CA-4509-A4E0-6F27BEB6D179}" type="datetime1">
              <a:rPr lang="cs-CZ" smtClean="0"/>
              <a:t>4.1.2018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FBAA-0BC0-4B18-9ED1-B8D93FE6EC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544616"/>
          </a:xfrm>
        </p:spPr>
        <p:txBody>
          <a:bodyPr>
            <a:normAutofit/>
          </a:bodyPr>
          <a:lstStyle>
            <a:lvl1pPr marL="342900" indent="-342900">
              <a:buSzPct val="80000"/>
              <a:buFont typeface="Wingdings" pitchFamily="2" charset="2"/>
              <a:buChar char="q"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Ø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B61586-2016-4E5E-974D-1AEC6A3FF283}" type="datetime1">
              <a:rPr lang="cs-CZ" smtClean="0"/>
              <a:t>4.1.2018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FBAA-0BC0-4B18-9ED1-B8D93FE6EC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00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CBD8-1CC3-4951-BB59-D976A2F492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65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 userDrawn="1"/>
        </p:nvSpPr>
        <p:spPr bwMode="auto">
          <a:xfrm>
            <a:off x="0" y="1285875"/>
            <a:ext cx="9144000" cy="55563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EE7F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504056"/>
          </a:xfrm>
        </p:spPr>
        <p:txBody>
          <a:bodyPr>
            <a:normAutofit/>
          </a:bodyPr>
          <a:lstStyle>
            <a:lvl1pPr algn="r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4320480" cy="4896544"/>
          </a:xfrm>
        </p:spPr>
        <p:txBody>
          <a:bodyPr>
            <a:normAutofit/>
          </a:bodyPr>
          <a:lstStyle>
            <a:lvl1pPr marL="342900" indent="-342900">
              <a:buSzPct val="80000"/>
              <a:buFont typeface="Wingdings" pitchFamily="2" charset="2"/>
              <a:buChar char="q"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Ø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3"/>
          </p:nvPr>
        </p:nvSpPr>
        <p:spPr>
          <a:xfrm>
            <a:off x="4716016" y="1412776"/>
            <a:ext cx="4320480" cy="4896544"/>
          </a:xfrm>
        </p:spPr>
        <p:txBody>
          <a:bodyPr>
            <a:normAutofit/>
          </a:bodyPr>
          <a:lstStyle>
            <a:lvl1pPr marL="342900" indent="-342900">
              <a:buSzPct val="80000"/>
              <a:buFont typeface="Wingdings" pitchFamily="2" charset="2"/>
              <a:buChar char="q"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Ø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4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C074E5E-3C4E-47FA-9AD1-8DD4E1CE9B77}" type="datetime1">
              <a:rPr lang="cs-CZ" smtClean="0"/>
              <a:t>4.1.2018</a:t>
            </a:fld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E3CB-B34F-44BE-A916-9FA922191E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9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17D3-4BB9-42C0-88F2-325083933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83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1520" y="692696"/>
            <a:ext cx="8712968" cy="52565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5949280"/>
            <a:ext cx="8712968" cy="366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6EE4F8-0DD6-4C88-8A9F-2A178CD35D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31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 userDrawn="1"/>
        </p:nvSpPr>
        <p:spPr bwMode="auto">
          <a:xfrm>
            <a:off x="0" y="1285875"/>
            <a:ext cx="9144000" cy="55563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EE7F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251520" y="1388368"/>
            <a:ext cx="8784976" cy="2472680"/>
          </a:xfrm>
          <a:solidFill>
            <a:schemeClr val="bg1"/>
          </a:solidFill>
        </p:spPr>
        <p:txBody>
          <a:bodyPr>
            <a:normAutofit/>
          </a:bodyPr>
          <a:lstStyle>
            <a:lvl1pPr marL="457200" indent="-457200">
              <a:buSzPct val="80000"/>
              <a:buFont typeface="Wingdings" pitchFamily="2" charset="2"/>
              <a:buChar char="q"/>
              <a:defRPr sz="2800">
                <a:solidFill>
                  <a:srgbClr val="000000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2400">
                <a:solidFill>
                  <a:srgbClr val="000000"/>
                </a:solidFill>
              </a:defRPr>
            </a:lvl2pPr>
            <a:lvl3pPr marL="1257300" indent="-342900">
              <a:buFont typeface="Wingdings" pitchFamily="2" charset="2"/>
              <a:buChar char="Ø"/>
              <a:defRPr sz="2000"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504056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D06AD14-F6CF-415A-B11F-C860B53E4EC7}" type="datetime1">
              <a:rPr lang="cs-CZ" smtClean="0"/>
              <a:t>4.1.2018</a:t>
            </a:fld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CE915A-D486-4641-8921-D5DC50F0F44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3"/>
          </p:nvPr>
        </p:nvSpPr>
        <p:spPr>
          <a:xfrm>
            <a:off x="251520" y="3861048"/>
            <a:ext cx="8784976" cy="2472680"/>
          </a:xfrm>
          <a:solidFill>
            <a:schemeClr val="bg1"/>
          </a:solidFill>
        </p:spPr>
        <p:txBody>
          <a:bodyPr>
            <a:normAutofit/>
          </a:bodyPr>
          <a:lstStyle>
            <a:lvl1pPr marL="457200" indent="-457200">
              <a:buSzPct val="80000"/>
              <a:buFont typeface="Wingdings" pitchFamily="2" charset="2"/>
              <a:buChar char="q"/>
              <a:defRPr sz="2800">
                <a:solidFill>
                  <a:srgbClr val="000000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2400">
                <a:solidFill>
                  <a:srgbClr val="000000"/>
                </a:solidFill>
              </a:defRPr>
            </a:lvl2pPr>
            <a:lvl3pPr marL="1257300" indent="-342900">
              <a:buFont typeface="Wingdings" pitchFamily="2" charset="2"/>
              <a:buChar char="Ø"/>
              <a:defRPr sz="2000"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7584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48488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EE18B7-0B68-43F0-B8FD-C1BC41ADAF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6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 smtClean="0"/>
              <a:t>IRP</a:t>
            </a:r>
            <a:r>
              <a:rPr lang="cs-CZ" sz="3600" dirty="0" smtClean="0"/>
              <a:t> </a:t>
            </a:r>
            <a:r>
              <a:rPr lang="cs-CZ" sz="3600" dirty="0" smtClean="0"/>
              <a:t>2017 </a:t>
            </a:r>
            <a:r>
              <a:rPr lang="cs-CZ" sz="3600" dirty="0" smtClean="0"/>
              <a:t>(Internacionalizace)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Výměnná laboratorní </a:t>
            </a:r>
            <a:r>
              <a:rPr lang="cs-CZ" dirty="0" smtClean="0"/>
              <a:t>praktika</a:t>
            </a:r>
            <a:br>
              <a:rPr lang="cs-CZ" dirty="0" smtClean="0"/>
            </a:br>
            <a:r>
              <a:rPr lang="cs-CZ" dirty="0" smtClean="0"/>
              <a:t>FM </a:t>
            </a:r>
            <a:r>
              <a:rPr lang="cs-CZ" dirty="0"/>
              <a:t>TUL/</a:t>
            </a:r>
            <a:r>
              <a:rPr lang="cs-CZ" dirty="0" err="1"/>
              <a:t>HSZG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Lukáš Hubka</a:t>
            </a:r>
            <a:r>
              <a:rPr lang="en-US" dirty="0" smtClean="0"/>
              <a:t> | </a:t>
            </a:r>
            <a:r>
              <a:rPr lang="cs-CZ" dirty="0" smtClean="0"/>
              <a:t>11</a:t>
            </a:r>
            <a:r>
              <a:rPr lang="en-US" dirty="0" smtClean="0"/>
              <a:t>.1.201</a:t>
            </a:r>
            <a:r>
              <a:rPr lang="cs-CZ" dirty="0" smtClean="0"/>
              <a:t>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Realizace pobytů</a:t>
            </a:r>
            <a:endParaRPr lang="cs-CZ" sz="36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1412875"/>
            <a:ext cx="8703733" cy="4895850"/>
          </a:xfrm>
        </p:spPr>
      </p:pic>
    </p:spTree>
    <p:extLst>
      <p:ext uri="{BB962C8B-B14F-4D97-AF65-F5344CB8AC3E}">
        <p14:creationId xmlns:p14="http://schemas.microsoft.com/office/powerpoint/2010/main" val="2333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Realizace pobytů</a:t>
            </a:r>
            <a:endParaRPr lang="cs-CZ" sz="36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1412875"/>
            <a:ext cx="8703733" cy="4895850"/>
          </a:xfrm>
        </p:spPr>
      </p:pic>
    </p:spTree>
    <p:extLst>
      <p:ext uri="{BB962C8B-B14F-4D97-AF65-F5344CB8AC3E}">
        <p14:creationId xmlns:p14="http://schemas.microsoft.com/office/powerpoint/2010/main" val="2333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Studentské protokoly</a:t>
            </a:r>
            <a:endParaRPr lang="cs-CZ" sz="36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" y="1484784"/>
            <a:ext cx="3084323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05" y="1484784"/>
            <a:ext cx="2777099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5"/>
            <a:ext cx="3186880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Přehled čerpání</a:t>
            </a:r>
            <a:endParaRPr lang="cs-CZ" sz="36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775182"/>
              </p:ext>
            </p:extLst>
          </p:nvPr>
        </p:nvGraphicFramePr>
        <p:xfrm>
          <a:off x="395537" y="1472185"/>
          <a:ext cx="8352927" cy="49982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4055"/>
                <a:gridCol w="4032448"/>
                <a:gridCol w="2016224"/>
                <a:gridCol w="1800200"/>
              </a:tblGrid>
              <a:tr h="873650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Přidělený příspěvek na řešení projektu</a:t>
                      </a:r>
                      <a:endParaRPr lang="cs-CZ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(v Kč)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Čerpání příspěvku      (v Kč)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0861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         1.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Kapitálové finanční prostředky celkem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1.1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Dlouhodobý nehmotný majetek (SW, licence)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1.2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Samostatné věci movité (stroje, zařízení)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1.3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Stavební úpravy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186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Běžné finanční prostředky celkem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80.000,-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80.000,-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Mzdy (včetně pohyblivých složek)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16.000,-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16.000,-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Dohody konané mimo pracovní poměr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3650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2.3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Odvody pojistného na veřejné zdravotní pojištění a pojistného na sociální zabezpečení a příspěvku na státní politiku zaměstnanosti a příděly do sociálního fondu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5.500,-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5.500,-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Materiální náklady 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5.000,-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14.287,87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2.5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Služby 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20.000,-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28.245,13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2.5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Ostatní náklady (vložné, kurzové změny, apod.)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2.6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Cestovní náhrady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33.500,-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15.967,-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2.7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Stipendia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400">
                          <a:effectLst/>
                        </a:rPr>
                        <a:t>3.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Celkem běžné a kapitálové finanční prostředky 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80.000,-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80.000,-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3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0CBD8-1CC3-4951-BB59-D976A2F4925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Laboratorní výměnná praktika v souvislostech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Dlouhodobá spolupráce dvou pracovišť</a:t>
            </a:r>
            <a:endParaRPr lang="en-US" dirty="0" smtClean="0"/>
          </a:p>
          <a:p>
            <a:pPr lvl="1"/>
            <a:r>
              <a:rPr lang="en-US" dirty="0" smtClean="0"/>
              <a:t>Faculty </a:t>
            </a:r>
            <a:r>
              <a:rPr lang="en-US" dirty="0"/>
              <a:t>of Electrical Engineering and Informatics at the University of Applied Sciences </a:t>
            </a:r>
            <a:r>
              <a:rPr lang="en-US" dirty="0" err="1"/>
              <a:t>Zittau</a:t>
            </a:r>
            <a:r>
              <a:rPr lang="en-US" dirty="0"/>
              <a:t>/</a:t>
            </a:r>
            <a:r>
              <a:rPr lang="en-US" dirty="0" err="1"/>
              <a:t>Görlitz</a:t>
            </a:r>
            <a:r>
              <a:rPr lang="en-US" dirty="0"/>
              <a:t> (HZ</a:t>
            </a:r>
            <a:r>
              <a:rPr lang="en-US" dirty="0" smtClean="0"/>
              <a:t>)</a:t>
            </a:r>
          </a:p>
          <a:p>
            <a:pPr lvl="1"/>
            <a:r>
              <a:rPr lang="cs-CZ" dirty="0" smtClean="0"/>
              <a:t>Fakulta mechatroniky a inženýrské informatiky</a:t>
            </a:r>
            <a:r>
              <a:rPr lang="en-US" dirty="0" smtClean="0"/>
              <a:t> </a:t>
            </a:r>
            <a:r>
              <a:rPr lang="en-US" dirty="0"/>
              <a:t>(FM) </a:t>
            </a:r>
            <a:r>
              <a:rPr lang="cs-CZ" dirty="0" smtClean="0"/>
              <a:t>na Technické univerzitě v Liberci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TUL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Aktuálně podložena bilaterálními smlouvami z 19.5.2005 a jejich dodatky – závazek k realizaci výměnného pobytu a charakteristika činností </a:t>
            </a:r>
            <a:endParaRPr lang="en-US" dirty="0"/>
          </a:p>
          <a:p>
            <a:r>
              <a:rPr lang="cs-CZ" dirty="0" smtClean="0"/>
              <a:t>Organizaci zajišťují pracovníci oddělení/ústavu</a:t>
            </a:r>
            <a:endParaRPr lang="en-US" dirty="0" smtClean="0"/>
          </a:p>
          <a:p>
            <a:pPr lvl="1"/>
            <a:r>
              <a:rPr lang="en-US" dirty="0" smtClean="0"/>
              <a:t>Process Automation </a:t>
            </a:r>
            <a:r>
              <a:rPr lang="en-US" dirty="0"/>
              <a:t>(HZ</a:t>
            </a:r>
            <a:r>
              <a:rPr lang="en-US" dirty="0" smtClean="0"/>
              <a:t>)</a:t>
            </a:r>
          </a:p>
          <a:p>
            <a:pPr lvl="1"/>
            <a:r>
              <a:rPr lang="cs-CZ" dirty="0" smtClean="0"/>
              <a:t>Mechatroniky a technické informatiky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TUL</a:t>
            </a:r>
            <a:r>
              <a:rPr lang="en-US" dirty="0" smtClean="0"/>
              <a:t>)</a:t>
            </a:r>
          </a:p>
          <a:p>
            <a:r>
              <a:rPr lang="cs-CZ" dirty="0" smtClean="0"/>
              <a:t>Spolupráce existuje a praktika se realizují nepřetržitě již od roku 1976</a:t>
            </a:r>
            <a:endParaRPr lang="en-US" b="1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Zdůvodnění projektu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Efektivní naplnění části </a:t>
            </a:r>
            <a:r>
              <a:rPr lang="cs-CZ" dirty="0"/>
              <a:t>bilaterální dohody mezi TUL a </a:t>
            </a:r>
            <a:r>
              <a:rPr lang="cs-CZ" dirty="0" err="1"/>
              <a:t>HSZG</a:t>
            </a:r>
            <a:r>
              <a:rPr lang="cs-CZ" dirty="0"/>
              <a:t>, která řeší </a:t>
            </a:r>
            <a:r>
              <a:rPr lang="cs-CZ" dirty="0" smtClean="0"/>
              <a:t>tyto výměnné </a:t>
            </a:r>
            <a:r>
              <a:rPr lang="cs-CZ" dirty="0"/>
              <a:t>pobyty. Jedná se o podporu pobytu studentů </a:t>
            </a:r>
            <a:r>
              <a:rPr lang="cs-CZ" dirty="0" err="1"/>
              <a:t>HSZG</a:t>
            </a:r>
            <a:r>
              <a:rPr lang="cs-CZ" dirty="0"/>
              <a:t> na TUL. Náklady na pobyt studentů TUL na </a:t>
            </a:r>
            <a:r>
              <a:rPr lang="cs-CZ" dirty="0" err="1"/>
              <a:t>HSZG</a:t>
            </a:r>
            <a:r>
              <a:rPr lang="cs-CZ" dirty="0"/>
              <a:t> jsou hrazeny německou stranou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Cíle projektu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>
              <a:spcBef>
                <a:spcPts val="1800"/>
              </a:spcBef>
            </a:pPr>
            <a:r>
              <a:rPr lang="cs-CZ" dirty="0" smtClean="0"/>
              <a:t>Zachovat </a:t>
            </a:r>
            <a:r>
              <a:rPr lang="cs-CZ" dirty="0"/>
              <a:t>tradici výměnných pobytů a udržet tak vzájemnou spolupráci mezi TUL a </a:t>
            </a:r>
            <a:r>
              <a:rPr lang="cs-CZ" dirty="0" err="1"/>
              <a:t>HSZG</a:t>
            </a:r>
            <a:r>
              <a:rPr lang="cs-CZ" dirty="0"/>
              <a:t> alespoň na současné </a:t>
            </a:r>
            <a:r>
              <a:rPr lang="cs-CZ" dirty="0" smtClean="0"/>
              <a:t>úrovni.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Realizace </a:t>
            </a:r>
            <a:r>
              <a:rPr lang="cs-CZ" dirty="0"/>
              <a:t>zadaných úkolů v laboratoři a vypracování příslušných protokolů, stejně jako příprava na řešení </a:t>
            </a:r>
            <a:r>
              <a:rPr lang="cs-CZ" dirty="0" smtClean="0"/>
              <a:t>úkolů.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Seznámení </a:t>
            </a:r>
            <a:r>
              <a:rPr lang="cs-CZ" dirty="0"/>
              <a:t>německých studentů s prostředím TUL (a opačně) a navázání odborných a společenských kontaktů mezi českými a německými studenty i </a:t>
            </a:r>
            <a:r>
              <a:rPr lang="cs-CZ" dirty="0" smtClean="0"/>
              <a:t>pedagogy.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Úhrada části </a:t>
            </a:r>
            <a:r>
              <a:rPr lang="cs-CZ" dirty="0"/>
              <a:t>nákladů spojených s pobytem studentů </a:t>
            </a:r>
            <a:r>
              <a:rPr lang="cs-CZ" dirty="0" err="1"/>
              <a:t>HSZG</a:t>
            </a:r>
            <a:r>
              <a:rPr lang="cs-CZ" dirty="0"/>
              <a:t> na TUL.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Výstupy projektu a splnění indikátorů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sz="1100" dirty="0" smtClean="0"/>
          </a:p>
          <a:p>
            <a:r>
              <a:rPr lang="cs-CZ" dirty="0" smtClean="0"/>
              <a:t>Realizace 2 výměnných pobytů se zaměřením na automatické řízení (AR) a  na simulaci a projektování </a:t>
            </a:r>
            <a:r>
              <a:rPr lang="cs-CZ" dirty="0" err="1" smtClean="0"/>
              <a:t>mechatronických</a:t>
            </a:r>
            <a:r>
              <a:rPr lang="cs-CZ" dirty="0" smtClean="0"/>
              <a:t> systémů (</a:t>
            </a:r>
            <a:r>
              <a:rPr lang="cs-CZ" dirty="0" err="1" smtClean="0"/>
              <a:t>SPMS</a:t>
            </a:r>
            <a:r>
              <a:rPr lang="cs-CZ" dirty="0" smtClean="0"/>
              <a:t>).</a:t>
            </a:r>
            <a:endParaRPr lang="en-US" dirty="0"/>
          </a:p>
          <a:p>
            <a:r>
              <a:rPr lang="cs-CZ" dirty="0" smtClean="0"/>
              <a:t>Pobyt AR</a:t>
            </a:r>
          </a:p>
          <a:p>
            <a:pPr lvl="1"/>
            <a:r>
              <a:rPr lang="cs-CZ" dirty="0" smtClean="0"/>
              <a:t>Realizace v termínu </a:t>
            </a:r>
            <a:r>
              <a:rPr lang="cs-CZ" dirty="0" smtClean="0"/>
              <a:t>16.-19.10.2017</a:t>
            </a:r>
            <a:endParaRPr lang="cs-CZ" dirty="0" smtClean="0"/>
          </a:p>
          <a:p>
            <a:pPr lvl="1"/>
            <a:r>
              <a:rPr lang="cs-CZ" dirty="0" smtClean="0"/>
              <a:t>Studenti řešili 3 odborné úkoly (splněn indikátor)</a:t>
            </a:r>
          </a:p>
          <a:p>
            <a:pPr lvl="1"/>
            <a:r>
              <a:rPr lang="cs-CZ" dirty="0" smtClean="0"/>
              <a:t>Realizována odborná exkurze ve Škoda Auto Mladá Boleslav dne </a:t>
            </a:r>
            <a:r>
              <a:rPr lang="cs-CZ" dirty="0" smtClean="0"/>
              <a:t>19</a:t>
            </a:r>
            <a:r>
              <a:rPr lang="cs-CZ" dirty="0" smtClean="0"/>
              <a:t>.10.2017 </a:t>
            </a:r>
            <a:r>
              <a:rPr lang="cs-CZ" dirty="0"/>
              <a:t>(splněn indikátor)</a:t>
            </a:r>
          </a:p>
          <a:p>
            <a:pPr lvl="1"/>
            <a:r>
              <a:rPr lang="cs-CZ" dirty="0" smtClean="0"/>
              <a:t>18.10.2017 </a:t>
            </a:r>
            <a:r>
              <a:rPr lang="cs-CZ" dirty="0" smtClean="0"/>
              <a:t>návštěva Prahy s kulturní programem </a:t>
            </a:r>
            <a:r>
              <a:rPr lang="cs-CZ" dirty="0"/>
              <a:t>(splněn indikátor)</a:t>
            </a:r>
          </a:p>
          <a:p>
            <a:r>
              <a:rPr lang="cs-CZ" dirty="0" smtClean="0"/>
              <a:t>Pobyt </a:t>
            </a:r>
            <a:r>
              <a:rPr lang="cs-CZ" dirty="0" err="1" smtClean="0"/>
              <a:t>SPMS</a:t>
            </a:r>
            <a:endParaRPr lang="cs-CZ" dirty="0" smtClean="0"/>
          </a:p>
          <a:p>
            <a:pPr lvl="1"/>
            <a:r>
              <a:rPr lang="cs-CZ" dirty="0"/>
              <a:t>Realizace v termínu </a:t>
            </a:r>
            <a:r>
              <a:rPr lang="cs-CZ" dirty="0" smtClean="0"/>
              <a:t>13</a:t>
            </a:r>
            <a:r>
              <a:rPr lang="cs-CZ" dirty="0" smtClean="0"/>
              <a:t>.-16.11.2017</a:t>
            </a:r>
            <a:endParaRPr lang="cs-CZ" dirty="0"/>
          </a:p>
          <a:p>
            <a:pPr lvl="1"/>
            <a:r>
              <a:rPr lang="cs-CZ" dirty="0"/>
              <a:t>Studenti řešili 3 odborné úkoly (splněn indikátor)</a:t>
            </a:r>
          </a:p>
          <a:p>
            <a:pPr lvl="1"/>
            <a:r>
              <a:rPr lang="cs-CZ" dirty="0"/>
              <a:t>Realizována odborná exkurze ve Škoda Auto Mladá Boleslav dne </a:t>
            </a:r>
            <a:r>
              <a:rPr lang="cs-CZ" dirty="0" smtClean="0"/>
              <a:t>13</a:t>
            </a:r>
            <a:r>
              <a:rPr lang="cs-CZ" dirty="0" smtClean="0"/>
              <a:t>.11.2017 </a:t>
            </a:r>
            <a:r>
              <a:rPr lang="cs-CZ" dirty="0"/>
              <a:t>(splněn indikátor)</a:t>
            </a:r>
          </a:p>
          <a:p>
            <a:pPr lvl="1"/>
            <a:r>
              <a:rPr lang="cs-CZ" dirty="0" smtClean="0"/>
              <a:t>15.11.2017 </a:t>
            </a:r>
            <a:r>
              <a:rPr lang="cs-CZ" dirty="0"/>
              <a:t>návštěva Prahy s kulturní programem (splněn </a:t>
            </a:r>
            <a:r>
              <a:rPr lang="cs-CZ" dirty="0" smtClean="0"/>
              <a:t>indikátor)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Výstupy projektu a splnění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500" dirty="0" smtClean="0"/>
          </a:p>
          <a:p>
            <a:r>
              <a:rPr lang="cs-CZ" dirty="0" smtClean="0"/>
              <a:t>Celkem </a:t>
            </a:r>
            <a:r>
              <a:rPr lang="cs-CZ" dirty="0"/>
              <a:t>se obou pobytů zúčastnilo </a:t>
            </a:r>
            <a:r>
              <a:rPr lang="cs-CZ" dirty="0" smtClean="0"/>
              <a:t>7 </a:t>
            </a:r>
            <a:r>
              <a:rPr lang="cs-CZ" dirty="0"/>
              <a:t>německých studentů vždy s doprovodem odborného vedoucího z </a:t>
            </a:r>
            <a:r>
              <a:rPr lang="cs-CZ" dirty="0" err="1" smtClean="0"/>
              <a:t>HSZG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Reciproční pobyty studentů FM TUL na </a:t>
            </a:r>
            <a:r>
              <a:rPr lang="cs-CZ" dirty="0" err="1"/>
              <a:t>HSZG</a:t>
            </a:r>
            <a:r>
              <a:rPr lang="cs-CZ" dirty="0"/>
              <a:t> se uskutečnily v termínech </a:t>
            </a:r>
            <a:r>
              <a:rPr lang="cs-CZ" dirty="0" smtClean="0"/>
              <a:t>23.-26.01.2017 </a:t>
            </a:r>
            <a:r>
              <a:rPr lang="cs-CZ" dirty="0"/>
              <a:t>a </a:t>
            </a:r>
            <a:r>
              <a:rPr lang="cs-CZ" dirty="0" smtClean="0"/>
              <a:t>6.11.-9.11.2017.</a:t>
            </a:r>
            <a:endParaRPr lang="cs-CZ" dirty="0"/>
          </a:p>
          <a:p>
            <a:r>
              <a:rPr lang="cs-CZ" dirty="0"/>
              <a:t>Finanční prostředky byly čerpány na</a:t>
            </a:r>
          </a:p>
          <a:p>
            <a:pPr lvl="1"/>
            <a:r>
              <a:rPr lang="cs-CZ" dirty="0" smtClean="0"/>
              <a:t>ubytování </a:t>
            </a:r>
            <a:r>
              <a:rPr lang="cs-CZ" dirty="0"/>
              <a:t>německých studentů a </a:t>
            </a:r>
            <a:r>
              <a:rPr lang="cs-CZ" dirty="0" smtClean="0"/>
              <a:t>vedoucích,</a:t>
            </a:r>
            <a:endParaRPr lang="cs-CZ" dirty="0"/>
          </a:p>
          <a:p>
            <a:pPr lvl="1"/>
            <a:r>
              <a:rPr lang="cs-CZ" dirty="0" smtClean="0"/>
              <a:t>dopravu </a:t>
            </a:r>
            <a:r>
              <a:rPr lang="cs-CZ" dirty="0"/>
              <a:t>na exkurze a do </a:t>
            </a:r>
            <a:r>
              <a:rPr lang="cs-CZ" dirty="0" smtClean="0"/>
              <a:t>Prahy,</a:t>
            </a:r>
            <a:endParaRPr lang="cs-CZ" dirty="0"/>
          </a:p>
          <a:p>
            <a:pPr lvl="1"/>
            <a:r>
              <a:rPr lang="cs-CZ" dirty="0" smtClean="0"/>
              <a:t>vstupné,</a:t>
            </a:r>
          </a:p>
          <a:p>
            <a:pPr lvl="1"/>
            <a:r>
              <a:rPr lang="cs-CZ" dirty="0" smtClean="0"/>
              <a:t>modernizaci a údržbu laboratorního zařízení.</a:t>
            </a:r>
            <a:endParaRPr lang="cs-CZ" dirty="0"/>
          </a:p>
          <a:p>
            <a:r>
              <a:rPr lang="cs-CZ" dirty="0"/>
              <a:t>Stravování </a:t>
            </a:r>
            <a:r>
              <a:rPr lang="cs-CZ" dirty="0" smtClean="0"/>
              <a:t>německých kolegů hrazeno </a:t>
            </a:r>
            <a:r>
              <a:rPr lang="cs-CZ" dirty="0"/>
              <a:t>z prostředků FM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Všechny </a:t>
            </a:r>
            <a:r>
              <a:rPr lang="cs-CZ" b="1" dirty="0" smtClean="0"/>
              <a:t>cíle projektu splněny, indikátory naplněny.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63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Realizace pobytů</a:t>
            </a:r>
            <a:endParaRPr lang="cs-CZ" sz="3600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1412875"/>
            <a:ext cx="8703733" cy="4895850"/>
          </a:xfrm>
        </p:spPr>
      </p:pic>
    </p:spTree>
    <p:extLst>
      <p:ext uri="{BB962C8B-B14F-4D97-AF65-F5344CB8AC3E}">
        <p14:creationId xmlns:p14="http://schemas.microsoft.com/office/powerpoint/2010/main" val="26881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Realizace pobytů</a:t>
            </a:r>
            <a:endParaRPr lang="cs-CZ" sz="36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1412875"/>
            <a:ext cx="8703733" cy="4895850"/>
          </a:xfrm>
        </p:spPr>
      </p:pic>
    </p:spTree>
    <p:extLst>
      <p:ext uri="{BB962C8B-B14F-4D97-AF65-F5344CB8AC3E}">
        <p14:creationId xmlns:p14="http://schemas.microsoft.com/office/powerpoint/2010/main" val="2333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Realizace pobytů</a:t>
            </a:r>
            <a:endParaRPr lang="cs-CZ" sz="36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5FBAA-0BC0-4B18-9ED1-B8D93FE6EC08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1412875"/>
            <a:ext cx="8703733" cy="4895850"/>
          </a:xfrm>
        </p:spPr>
      </p:pic>
    </p:spTree>
    <p:extLst>
      <p:ext uri="{BB962C8B-B14F-4D97-AF65-F5344CB8AC3E}">
        <p14:creationId xmlns:p14="http://schemas.microsoft.com/office/powerpoint/2010/main" val="2333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-prezentace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fm-prezentace-en</Template>
  <TotalTime>3584</TotalTime>
  <Words>585</Words>
  <Application>Microsoft Office PowerPoint</Application>
  <PresentationFormat>Předvádění na obrazovce (4:3)</PresentationFormat>
  <Paragraphs>129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fm-prezentace-cz</vt:lpstr>
      <vt:lpstr>IRP 2017 (Internacionalizace)  Výměnná laboratorní praktika FM TUL/HSZG</vt:lpstr>
      <vt:lpstr>Laboratorní výměnná praktika v souvislostech</vt:lpstr>
      <vt:lpstr>Zdůvodnění projektu</vt:lpstr>
      <vt:lpstr>Cíle projektu</vt:lpstr>
      <vt:lpstr>Výstupy projektu a splnění indikátorů</vt:lpstr>
      <vt:lpstr>Výstupy projektu a splnění indikátorů</vt:lpstr>
      <vt:lpstr>Realizace pobytů</vt:lpstr>
      <vt:lpstr>Realizace pobytů</vt:lpstr>
      <vt:lpstr>Realizace pobytů</vt:lpstr>
      <vt:lpstr>Realizace pobytů</vt:lpstr>
      <vt:lpstr>Realizace pobytů</vt:lpstr>
      <vt:lpstr>Studentské protokoly</vt:lpstr>
      <vt:lpstr>Přehled čerpání</vt:lpstr>
      <vt:lpstr>Děkuji za pozornost.</vt:lpstr>
    </vt:vector>
  </TitlesOfParts>
  <Company>TUL FM RSS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IRP 2017 (Internacionalizace)  Výměnná laboratorní praktika FM TUL/HSZG</dc:title>
  <dc:creator>Lukáš Hubka</dc:creator>
  <cp:keywords>TUL</cp:keywords>
  <cp:lastModifiedBy>Lukáš Hubka</cp:lastModifiedBy>
  <cp:revision>85</cp:revision>
  <dcterms:created xsi:type="dcterms:W3CDTF">2012-10-09T10:16:20Z</dcterms:created>
  <dcterms:modified xsi:type="dcterms:W3CDTF">2018-01-05T08:22:58Z</dcterms:modified>
</cp:coreProperties>
</file>