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470025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Rozvoj internacionalizace odborných praxí zahraničních studentů ve zdravotnických zařízeních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6400800" cy="2088232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Institucionální plán TUL pro rok 2017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Cíl 3: Internacionalizace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Řešitel: Ing. Lenka Kozáková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4968552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0098A8"/>
              </a:buClr>
              <a:buSzPct val="75000"/>
              <a:buNone/>
            </a:pPr>
            <a:r>
              <a:rPr lang="cs-CZ" sz="2400" b="1" dirty="0" smtClean="0">
                <a:solidFill>
                  <a:prstClr val="black"/>
                </a:solidFill>
              </a:rPr>
              <a:t>Prohlubování </a:t>
            </a:r>
            <a:r>
              <a:rPr lang="cs-CZ" sz="2400" b="1" dirty="0">
                <a:solidFill>
                  <a:prstClr val="black"/>
                </a:solidFill>
              </a:rPr>
              <a:t>internacionalizace </a:t>
            </a:r>
            <a:r>
              <a:rPr lang="cs-CZ" sz="2400" b="1" dirty="0" smtClean="0">
                <a:solidFill>
                  <a:prstClr val="black"/>
                </a:solidFill>
              </a:rPr>
              <a:t>je důležitým nástrojem</a:t>
            </a:r>
            <a:br>
              <a:rPr lang="cs-CZ" sz="2400" b="1" dirty="0" smtClean="0">
                <a:solidFill>
                  <a:prstClr val="black"/>
                </a:solidFill>
              </a:rPr>
            </a:br>
            <a:r>
              <a:rPr lang="cs-CZ" sz="2400" b="1" dirty="0" smtClean="0">
                <a:solidFill>
                  <a:prstClr val="black"/>
                </a:solidFill>
              </a:rPr>
              <a:t>v </a:t>
            </a:r>
            <a:r>
              <a:rPr lang="cs-CZ" sz="2400" b="1" dirty="0">
                <a:solidFill>
                  <a:prstClr val="black"/>
                </a:solidFill>
              </a:rPr>
              <a:t>rozšiřování povědomí o </a:t>
            </a:r>
            <a:r>
              <a:rPr lang="cs-CZ" sz="2400" b="1" dirty="0" smtClean="0">
                <a:solidFill>
                  <a:prstClr val="black"/>
                </a:solidFill>
              </a:rPr>
              <a:t>fakultě v </a:t>
            </a:r>
            <a:r>
              <a:rPr lang="cs-CZ" sz="2400" b="1" dirty="0">
                <a:solidFill>
                  <a:prstClr val="black"/>
                </a:solidFill>
              </a:rPr>
              <a:t>mezinárodním měřítku. </a:t>
            </a:r>
            <a:endParaRPr lang="cs-CZ" sz="2400" b="1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endParaRPr lang="cs-CZ" sz="1200" b="1" dirty="0" smtClean="0">
              <a:solidFill>
                <a:srgbClr val="0098A8"/>
              </a:solidFill>
              <a:ea typeface="+mj-ea"/>
              <a:cs typeface="+mj-cs"/>
            </a:endParaRP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r>
              <a:rPr lang="cs-CZ" b="1" dirty="0" smtClean="0">
                <a:solidFill>
                  <a:srgbClr val="0098A8"/>
                </a:solidFill>
                <a:ea typeface="+mj-ea"/>
                <a:cs typeface="+mj-cs"/>
              </a:rPr>
              <a:t>Cíl projektu</a:t>
            </a: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endParaRPr lang="cs-CZ" sz="12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prstClr val="black"/>
                </a:solidFill>
              </a:rPr>
              <a:t>Zajištění kvality odborné praxe zahraničních </a:t>
            </a:r>
            <a:r>
              <a:rPr lang="cs-CZ" sz="2400" dirty="0" smtClean="0">
                <a:solidFill>
                  <a:prstClr val="black"/>
                </a:solidFill>
              </a:rPr>
              <a:t>studentů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v prostředí zdravotnických </a:t>
            </a:r>
            <a:r>
              <a:rPr lang="cs-CZ" sz="2400" dirty="0">
                <a:solidFill>
                  <a:prstClr val="black"/>
                </a:solidFill>
              </a:rPr>
              <a:t>zařízeních kvalifikovanými supervizory z </a:t>
            </a:r>
            <a:r>
              <a:rPr lang="cs-CZ" sz="2400" dirty="0" smtClean="0">
                <a:solidFill>
                  <a:prstClr val="black"/>
                </a:solidFill>
              </a:rPr>
              <a:t>praxe.</a:t>
            </a: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Rozvoj internacionalizace odborných praxí zahraničních studentů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Postup řešení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533" y="1772816"/>
            <a:ext cx="8229600" cy="4137323"/>
          </a:xfrm>
        </p:spPr>
        <p:txBody>
          <a:bodyPr>
            <a:noAutofit/>
          </a:bodyPr>
          <a:lstStyle/>
          <a:p>
            <a:pPr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odborná </a:t>
            </a:r>
            <a:r>
              <a:rPr lang="cs-CZ" sz="2400" dirty="0">
                <a:solidFill>
                  <a:prstClr val="black"/>
                </a:solidFill>
              </a:rPr>
              <a:t>praktická výuka studentů FZS TUL včetně zahraničních je zajišťována odborníky (tzv. </a:t>
            </a:r>
            <a:r>
              <a:rPr lang="cs-CZ" sz="2400" dirty="0" smtClean="0">
                <a:solidFill>
                  <a:prstClr val="black"/>
                </a:solidFill>
              </a:rPr>
              <a:t>supervizory)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ve </a:t>
            </a:r>
            <a:r>
              <a:rPr lang="cs-CZ" sz="2400" dirty="0">
                <a:solidFill>
                  <a:prstClr val="black"/>
                </a:solidFill>
              </a:rPr>
              <a:t>zdravotnických zařízeních</a:t>
            </a:r>
          </a:p>
          <a:p>
            <a:pPr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prstClr val="black"/>
                </a:solidFill>
              </a:rPr>
              <a:t>na základě plánu příjezdu zahraničních studentů byla dojednána spolupráce s anglicky mluvícími </a:t>
            </a:r>
            <a:r>
              <a:rPr lang="cs-CZ" sz="2400" dirty="0" smtClean="0">
                <a:solidFill>
                  <a:prstClr val="black"/>
                </a:solidFill>
              </a:rPr>
              <a:t>supervizory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v </a:t>
            </a:r>
            <a:r>
              <a:rPr lang="cs-CZ" sz="2400" dirty="0">
                <a:solidFill>
                  <a:prstClr val="black"/>
                </a:solidFill>
              </a:rPr>
              <a:t>Krajské nemocnici Liberec, a.s.</a:t>
            </a:r>
          </a:p>
          <a:p>
            <a:pPr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prstClr val="black"/>
                </a:solidFill>
              </a:rPr>
              <a:t>dále byl zajištěn překlad vybraných odborných studijních materiálů pro přijíždějící zahraniční studenty a </a:t>
            </a:r>
            <a:r>
              <a:rPr lang="cs-CZ" sz="2400" dirty="0" smtClean="0">
                <a:solidFill>
                  <a:prstClr val="black"/>
                </a:solidFill>
              </a:rPr>
              <a:t>zajištěn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i </a:t>
            </a:r>
            <a:r>
              <a:rPr lang="cs-CZ" sz="2400" dirty="0">
                <a:solidFill>
                  <a:prstClr val="black"/>
                </a:solidFill>
              </a:rPr>
              <a:t>tlumočník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Rozvoj internacionalizace odborných praxí zahraničních studentů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Kontrolované indikátory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533" y="1628800"/>
            <a:ext cx="8229600" cy="2880320"/>
          </a:xfrm>
        </p:spPr>
        <p:txBody>
          <a:bodyPr>
            <a:noAutofit/>
          </a:bodyPr>
          <a:lstStyle/>
          <a:p>
            <a:pPr marL="0" indent="0">
              <a:buClr>
                <a:srgbClr val="0098A8"/>
              </a:buClr>
              <a:buSzPct val="75000"/>
              <a:buNone/>
            </a:pPr>
            <a:r>
              <a:rPr lang="cs-CZ" sz="2400" dirty="0">
                <a:solidFill>
                  <a:prstClr val="black"/>
                </a:solidFill>
              </a:rPr>
              <a:t>Cíl: </a:t>
            </a:r>
            <a:r>
              <a:rPr lang="cs-CZ" sz="2400" dirty="0" smtClean="0">
                <a:solidFill>
                  <a:prstClr val="black"/>
                </a:solidFill>
              </a:rPr>
              <a:t>20 </a:t>
            </a:r>
            <a:r>
              <a:rPr lang="cs-CZ" sz="2400" dirty="0">
                <a:solidFill>
                  <a:prstClr val="black"/>
                </a:solidFill>
              </a:rPr>
              <a:t>podpořených supervizorů a </a:t>
            </a:r>
            <a:r>
              <a:rPr lang="cs-CZ" sz="2400" dirty="0" smtClean="0">
                <a:solidFill>
                  <a:prstClr val="black"/>
                </a:solidFill>
              </a:rPr>
              <a:t>5 zahraničních studentů </a:t>
            </a:r>
            <a:r>
              <a:rPr lang="cs-CZ" sz="2400" dirty="0">
                <a:solidFill>
                  <a:prstClr val="black"/>
                </a:solidFill>
              </a:rPr>
              <a:t>procházejících praktickou výukou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endParaRPr lang="cs-CZ" sz="1200" dirty="0" smtClean="0">
              <a:solidFill>
                <a:srgbClr val="0098A8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400" dirty="0">
                <a:solidFill>
                  <a:srgbClr val="0098A8"/>
                </a:solidFill>
              </a:rPr>
              <a:t>V průběhu roku bylo </a:t>
            </a:r>
            <a:r>
              <a:rPr lang="cs-CZ" sz="2400" dirty="0" smtClean="0">
                <a:solidFill>
                  <a:srgbClr val="0098A8"/>
                </a:solidFill>
              </a:rPr>
              <a:t>absolvovalo praktickou výuku celkem</a:t>
            </a:r>
            <a:br>
              <a:rPr lang="cs-CZ" sz="2400" dirty="0" smtClean="0">
                <a:solidFill>
                  <a:srgbClr val="0098A8"/>
                </a:solidFill>
              </a:rPr>
            </a:br>
            <a:r>
              <a:rPr lang="cs-CZ" sz="2400" b="1" dirty="0" smtClean="0">
                <a:solidFill>
                  <a:srgbClr val="0098A8"/>
                </a:solidFill>
              </a:rPr>
              <a:t>5</a:t>
            </a:r>
            <a:r>
              <a:rPr lang="cs-CZ" sz="2400" dirty="0" smtClean="0">
                <a:solidFill>
                  <a:srgbClr val="0098A8"/>
                </a:solidFill>
              </a:rPr>
              <a:t> zahraničních studentů (1x z Turecka, Řecka a Španělska a</a:t>
            </a:r>
            <a:br>
              <a:rPr lang="cs-CZ" sz="2400" dirty="0" smtClean="0">
                <a:solidFill>
                  <a:srgbClr val="0098A8"/>
                </a:solidFill>
              </a:rPr>
            </a:br>
            <a:r>
              <a:rPr lang="cs-CZ" sz="2400" dirty="0" smtClean="0">
                <a:solidFill>
                  <a:srgbClr val="0098A8"/>
                </a:solidFill>
              </a:rPr>
              <a:t>2 studentky ze Švýcarska) a bylo podpořeno </a:t>
            </a:r>
            <a:r>
              <a:rPr lang="cs-CZ" sz="2400" b="1" dirty="0" smtClean="0">
                <a:solidFill>
                  <a:srgbClr val="0098A8"/>
                </a:solidFill>
              </a:rPr>
              <a:t>31</a:t>
            </a:r>
            <a:r>
              <a:rPr lang="cs-CZ" sz="2400" dirty="0" smtClean="0">
                <a:solidFill>
                  <a:srgbClr val="0098A8"/>
                </a:solidFill>
              </a:rPr>
              <a:t> supervizorů</a:t>
            </a:r>
            <a:br>
              <a:rPr lang="cs-CZ" sz="2400" dirty="0" smtClean="0">
                <a:solidFill>
                  <a:srgbClr val="0098A8"/>
                </a:solidFill>
              </a:rPr>
            </a:br>
            <a:r>
              <a:rPr lang="cs-CZ" sz="2400" dirty="0" smtClean="0">
                <a:solidFill>
                  <a:srgbClr val="0098A8"/>
                </a:solidFill>
              </a:rPr>
              <a:t>ve </a:t>
            </a:r>
            <a:r>
              <a:rPr lang="cs-CZ" sz="2400" dirty="0">
                <a:solidFill>
                  <a:srgbClr val="0098A8"/>
                </a:solidFill>
              </a:rPr>
              <a:t>zdravotnických </a:t>
            </a:r>
            <a:r>
              <a:rPr lang="cs-CZ" sz="2400" dirty="0" smtClean="0">
                <a:solidFill>
                  <a:srgbClr val="0098A8"/>
                </a:solidFill>
              </a:rPr>
              <a:t>zařízeních.</a:t>
            </a:r>
            <a:endParaRPr lang="cs-CZ" sz="1600" dirty="0" smtClean="0">
              <a:solidFill>
                <a:prstClr val="black"/>
              </a:solidFill>
            </a:endParaRPr>
          </a:p>
          <a:p>
            <a:pPr marL="457200" lvl="1" indent="258763">
              <a:buClr>
                <a:srgbClr val="0098A8"/>
              </a:buClr>
              <a:buSzPct val="75000"/>
              <a:buNone/>
            </a:pP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Rozvoj internacionalizace odborných praxí zahraničních studentů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68313" y="4725144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solidFill>
                  <a:srgbClr val="0098A8"/>
                </a:solidFill>
              </a:rPr>
              <a:t>Cíle projektu byly splněny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569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Rozpočet</a:t>
            </a:r>
            <a:endParaRPr lang="cs-CZ" sz="3200" b="1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Rozvoj internacionalizace odborných praxí zahraničních studentů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7" name="Zástupný symbol pro obsah 2"/>
          <p:cNvSpPr>
            <a:spLocks noGrp="1" noChangeAspect="1"/>
          </p:cNvSpPr>
          <p:nvPr>
            <p:ph idx="1"/>
          </p:nvPr>
        </p:nvSpPr>
        <p:spPr>
          <a:xfrm>
            <a:off x="643595" y="1561654"/>
            <a:ext cx="7355160" cy="4641616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0"/>
              </a:spcBef>
              <a:buNone/>
              <a:tabLst>
                <a:tab pos="5106988" algn="l"/>
              </a:tabLst>
            </a:pPr>
            <a:r>
              <a:rPr lang="cs-CZ" sz="2400" b="1" u="sng" kern="0" dirty="0"/>
              <a:t>PŘÍJMY </a:t>
            </a:r>
            <a:r>
              <a:rPr lang="cs-CZ" sz="2400" b="1" u="sng" kern="0" dirty="0" smtClean="0"/>
              <a:t>CELKEM	103 </a:t>
            </a:r>
            <a:r>
              <a:rPr lang="cs-CZ" sz="2400" b="1" u="sng" kern="0" dirty="0"/>
              <a:t>000 Kč</a:t>
            </a:r>
            <a:endParaRPr lang="cs-CZ" sz="2400" u="sng" kern="0" dirty="0"/>
          </a:p>
          <a:p>
            <a:pPr marL="0" indent="0" algn="just" fontAlgn="base">
              <a:spcBef>
                <a:spcPts val="0"/>
              </a:spcBef>
              <a:buNone/>
              <a:tabLst>
                <a:tab pos="5106988" algn="l"/>
              </a:tabLst>
            </a:pPr>
            <a:r>
              <a:rPr lang="cs-CZ" sz="1700" kern="0" dirty="0" smtClean="0"/>
              <a:t>Příspěvek kapitálové </a:t>
            </a:r>
            <a:r>
              <a:rPr lang="cs-CZ" sz="1700" kern="0" dirty="0"/>
              <a:t>finanční </a:t>
            </a:r>
            <a:r>
              <a:rPr lang="cs-CZ" sz="1700" kern="0" dirty="0" smtClean="0"/>
              <a:t>prostředky	0 Kč</a:t>
            </a:r>
          </a:p>
          <a:p>
            <a:pPr marL="0" indent="0" algn="just" fontAlgn="base">
              <a:spcBef>
                <a:spcPts val="0"/>
              </a:spcBef>
              <a:buNone/>
              <a:tabLst>
                <a:tab pos="5106988" algn="l"/>
              </a:tabLst>
            </a:pPr>
            <a:r>
              <a:rPr lang="cs-CZ" sz="1700" kern="0" dirty="0"/>
              <a:t>Příspěvek běžné finanční </a:t>
            </a:r>
            <a:r>
              <a:rPr lang="cs-CZ" sz="1700" kern="0" dirty="0" smtClean="0"/>
              <a:t>prostředky</a:t>
            </a:r>
            <a:r>
              <a:rPr lang="cs-CZ" sz="1700" kern="0" dirty="0"/>
              <a:t>	</a:t>
            </a:r>
            <a:r>
              <a:rPr lang="cs-CZ" sz="1700" kern="0" dirty="0" smtClean="0"/>
              <a:t>103 000 Kč</a:t>
            </a:r>
            <a:endParaRPr lang="cs-CZ" sz="1700" kern="0" dirty="0"/>
          </a:p>
          <a:p>
            <a:pPr marL="0" indent="0" algn="just" fontAlgn="base">
              <a:spcBef>
                <a:spcPts val="0"/>
              </a:spcBef>
              <a:buNone/>
              <a:tabLst>
                <a:tab pos="5106988" algn="l"/>
              </a:tabLst>
            </a:pPr>
            <a:endParaRPr lang="cs-CZ" sz="2400" kern="0" dirty="0"/>
          </a:p>
          <a:p>
            <a:pPr marL="0" indent="0">
              <a:spcBef>
                <a:spcPts val="0"/>
              </a:spcBef>
              <a:buNone/>
              <a:tabLst>
                <a:tab pos="5106988" algn="l"/>
              </a:tabLst>
            </a:pPr>
            <a:r>
              <a:rPr lang="cs-CZ" sz="2400" b="1" u="sng" kern="0" dirty="0" smtClean="0"/>
              <a:t>VÝDAJE CELKEM	103 000 Kč</a:t>
            </a:r>
            <a:endParaRPr lang="cs-CZ" sz="2400" b="1" u="sng" kern="0" dirty="0"/>
          </a:p>
          <a:p>
            <a:pPr marL="0" indent="0">
              <a:spcBef>
                <a:spcPts val="0"/>
              </a:spcBef>
              <a:buNone/>
              <a:tabLst>
                <a:tab pos="5106988" algn="l"/>
              </a:tabLst>
            </a:pPr>
            <a:r>
              <a:rPr lang="cs-CZ" sz="1700" kern="0" dirty="0"/>
              <a:t>Kapitálové finanční </a:t>
            </a:r>
            <a:r>
              <a:rPr lang="cs-CZ" sz="1700" kern="0" dirty="0" smtClean="0"/>
              <a:t>prostředky	0 Kč</a:t>
            </a:r>
            <a:endParaRPr lang="cs-CZ" sz="1700" kern="0" dirty="0"/>
          </a:p>
          <a:p>
            <a:pPr marL="0" indent="0">
              <a:spcBef>
                <a:spcPts val="0"/>
              </a:spcBef>
              <a:buNone/>
              <a:tabLst>
                <a:tab pos="5106988" algn="l"/>
              </a:tabLst>
            </a:pPr>
            <a:r>
              <a:rPr lang="cs-CZ" sz="1700" kern="0" dirty="0"/>
              <a:t>Běžné finanční </a:t>
            </a:r>
            <a:r>
              <a:rPr lang="cs-CZ" sz="1700" kern="0" dirty="0" smtClean="0"/>
              <a:t>prostředky	103 000 Kč	</a:t>
            </a:r>
            <a:endParaRPr lang="cs-CZ" sz="1700" kern="0" dirty="0"/>
          </a:p>
          <a:p>
            <a:pPr marL="0" indent="0">
              <a:spcBef>
                <a:spcPts val="0"/>
              </a:spcBef>
              <a:buNone/>
              <a:tabLst>
                <a:tab pos="5106988" algn="l"/>
              </a:tabLst>
            </a:pPr>
            <a:r>
              <a:rPr lang="cs-CZ" sz="1200" kern="0" dirty="0" smtClean="0"/>
              <a:t>(odměna pro supervizory, výpočetní technika, spotřební materiál)</a:t>
            </a:r>
            <a:r>
              <a:rPr lang="cs-CZ" sz="1800" kern="0" dirty="0"/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5106988" algn="l"/>
              </a:tabLst>
            </a:pPr>
            <a:endParaRPr lang="cs-CZ" sz="2400" b="1" u="sng" kern="0" dirty="0" smtClean="0"/>
          </a:p>
          <a:p>
            <a:pPr marL="0" indent="0">
              <a:spcBef>
                <a:spcPts val="0"/>
              </a:spcBef>
              <a:buNone/>
              <a:tabLst>
                <a:tab pos="5106988" algn="l"/>
              </a:tabLst>
            </a:pPr>
            <a:r>
              <a:rPr lang="cs-CZ" sz="2400" b="1" u="sng" kern="0" dirty="0" smtClean="0"/>
              <a:t>BILANCE:	0 Kč</a:t>
            </a:r>
            <a:endParaRPr lang="cs-CZ" sz="2400" b="1" u="sng" kern="0" dirty="0"/>
          </a:p>
          <a:p>
            <a:pPr marL="0" indent="0">
              <a:buNone/>
            </a:pPr>
            <a:endParaRPr lang="cs-CZ" sz="1300" kern="0" dirty="0" smtClean="0"/>
          </a:p>
        </p:txBody>
      </p:sp>
      <p:cxnSp>
        <p:nvCxnSpPr>
          <p:cNvPr id="5" name="Přímá spojnice 5"/>
          <p:cNvCxnSpPr/>
          <p:nvPr/>
        </p:nvCxnSpPr>
        <p:spPr>
          <a:xfrm>
            <a:off x="683568" y="4149080"/>
            <a:ext cx="6851104" cy="0"/>
          </a:xfrm>
          <a:prstGeom prst="line">
            <a:avLst/>
          </a:prstGeom>
          <a:ln w="34925">
            <a:solidFill>
              <a:srgbClr val="0098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339" y="2852936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Děkuji za pozornost</a:t>
            </a:r>
            <a:endParaRPr lang="cs-CZ" sz="3200" b="1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Rozvoj internacionalizace odborných praxí zahraničních studentů ve zdravotnických zařízeních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155</Words>
  <Application>Microsoft Office PowerPoint</Application>
  <PresentationFormat>Předvádění na obrazovce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Wingdings</vt:lpstr>
      <vt:lpstr>Motiv systému Office</vt:lpstr>
      <vt:lpstr>Rozvoj internacionalizace odborných praxí zahraničních studentů ve zdravotnických zařízeních</vt:lpstr>
      <vt:lpstr>Prezentace aplikace PowerPoint</vt:lpstr>
      <vt:lpstr>Postup řešení</vt:lpstr>
      <vt:lpstr>Kontrolované indikátory</vt:lpstr>
      <vt:lpstr>Rozpočet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lenka.kozakova</cp:lastModifiedBy>
  <cp:revision>47</cp:revision>
  <dcterms:created xsi:type="dcterms:W3CDTF">2016-06-21T07:27:36Z</dcterms:created>
  <dcterms:modified xsi:type="dcterms:W3CDTF">2018-01-05T10:40:42Z</dcterms:modified>
</cp:coreProperties>
</file>