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94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89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74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982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35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2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0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81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695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749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2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18E89-5E14-499C-BBB8-481A998D370F}" type="datetimeFigureOut">
              <a:rPr lang="cs-CZ" smtClean="0"/>
              <a:pPr/>
              <a:t>4.1.2018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D133-2A73-4F4F-B5D1-39B877102EA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52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772400" cy="1470025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Realizace celoživotního vzdělávání absolventů FZS TUL </a:t>
            </a:r>
            <a:br>
              <a:rPr lang="cs-CZ" sz="3200" b="1" dirty="0">
                <a:solidFill>
                  <a:srgbClr val="0098A8"/>
                </a:solidFill>
              </a:rPr>
            </a:br>
            <a:r>
              <a:rPr lang="cs-CZ" sz="3200" b="1" dirty="0">
                <a:solidFill>
                  <a:srgbClr val="0098A8"/>
                </a:solidFill>
              </a:rPr>
              <a:t>a nelékařských zdravotnických pracovníků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3933056"/>
            <a:ext cx="6400800" cy="2088232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Institucionální plán TUL pro rok 2017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Cíl 4: Relevance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</a:rPr>
              <a:t>Řešitel: Mgr. Marie Froňková</a:t>
            </a: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pPr algn="l"/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55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980728"/>
            <a:ext cx="8229600" cy="4968552"/>
          </a:xfrm>
        </p:spPr>
        <p:txBody>
          <a:bodyPr>
            <a:noAutofit/>
          </a:bodyPr>
          <a:lstStyle/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sz="2400" b="1" dirty="0">
                <a:solidFill>
                  <a:prstClr val="black"/>
                </a:solidFill>
              </a:rPr>
              <a:t>Účast na celoživotním vzdělávání je nezbytnou </a:t>
            </a:r>
            <a:r>
              <a:rPr lang="cs-CZ" sz="2400" b="1" dirty="0" smtClean="0">
                <a:solidFill>
                  <a:prstClr val="black"/>
                </a:solidFill>
              </a:rPr>
              <a:t>a trvalou součástí </a:t>
            </a:r>
            <a:r>
              <a:rPr lang="cs-CZ" sz="2400" b="1" dirty="0">
                <a:solidFill>
                  <a:prstClr val="black"/>
                </a:solidFill>
              </a:rPr>
              <a:t>povolání nelékařských zdravotnických pracovníků</a:t>
            </a:r>
            <a:r>
              <a:rPr lang="cs-CZ" sz="2400" b="1" dirty="0" smtClean="0">
                <a:solidFill>
                  <a:prstClr val="black"/>
                </a:solidFill>
              </a:rPr>
              <a:t>.</a:t>
            </a: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b="1" dirty="0" smtClean="0">
              <a:solidFill>
                <a:srgbClr val="0098A8"/>
              </a:solidFill>
              <a:ea typeface="+mj-ea"/>
              <a:cs typeface="+mj-cs"/>
            </a:endParaRP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r>
              <a:rPr lang="cs-CZ" b="1" dirty="0" smtClean="0">
                <a:solidFill>
                  <a:srgbClr val="0098A8"/>
                </a:solidFill>
                <a:ea typeface="+mj-ea"/>
                <a:cs typeface="+mj-cs"/>
              </a:rPr>
              <a:t>Cíl projektu</a:t>
            </a:r>
          </a:p>
          <a:p>
            <a:pPr marL="0" lvl="0" indent="0" algn="ctr">
              <a:buClr>
                <a:srgbClr val="0098A8"/>
              </a:buClr>
              <a:buSzPct val="75000"/>
              <a:buNone/>
            </a:pPr>
            <a:endParaRPr lang="cs-CZ" sz="1200" dirty="0" smtClean="0">
              <a:solidFill>
                <a:prstClr val="black"/>
              </a:solidFill>
            </a:endParaRP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 smtClean="0">
                <a:solidFill>
                  <a:prstClr val="black"/>
                </a:solidFill>
              </a:rPr>
              <a:t>Propagace </a:t>
            </a:r>
            <a:r>
              <a:rPr lang="cs-CZ" sz="2400" dirty="0">
                <a:solidFill>
                  <a:prstClr val="black"/>
                </a:solidFill>
              </a:rPr>
              <a:t>a zvýšení povědomí o celoživotním vzdělávaní mezi </a:t>
            </a:r>
            <a:r>
              <a:rPr lang="cs-CZ" sz="2400" dirty="0" smtClean="0">
                <a:solidFill>
                  <a:prstClr val="black"/>
                </a:solidFill>
              </a:rPr>
              <a:t>studenty a absolventy </a:t>
            </a:r>
            <a:r>
              <a:rPr lang="cs-CZ" sz="2400" dirty="0">
                <a:solidFill>
                  <a:prstClr val="black"/>
                </a:solidFill>
              </a:rPr>
              <a:t>FZS TUL a pracovníky nelékařských zdravotnických </a:t>
            </a:r>
            <a:r>
              <a:rPr lang="cs-CZ" sz="2400" dirty="0" smtClean="0">
                <a:solidFill>
                  <a:prstClr val="black"/>
                </a:solidFill>
              </a:rPr>
              <a:t>profesí.</a:t>
            </a:r>
          </a:p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Realizace odborné akce celoživotního </a:t>
            </a:r>
            <a:r>
              <a:rPr lang="cs-CZ" sz="2400" dirty="0" smtClean="0">
                <a:solidFill>
                  <a:prstClr val="black"/>
                </a:solidFill>
              </a:rPr>
              <a:t>vzdělávaní</a:t>
            </a:r>
            <a:br>
              <a:rPr lang="cs-CZ" sz="2400" dirty="0" smtClean="0">
                <a:solidFill>
                  <a:prstClr val="black"/>
                </a:solidFill>
              </a:rPr>
            </a:br>
            <a:r>
              <a:rPr lang="cs-CZ" sz="2400" dirty="0" smtClean="0">
                <a:solidFill>
                  <a:prstClr val="black"/>
                </a:solidFill>
              </a:rPr>
              <a:t>pro </a:t>
            </a:r>
            <a:r>
              <a:rPr lang="cs-CZ" sz="2400" dirty="0">
                <a:solidFill>
                  <a:prstClr val="black"/>
                </a:solidFill>
              </a:rPr>
              <a:t>absolventy FZS TUL a pracovníky nelékařských zdravotnických profesí</a:t>
            </a:r>
            <a:r>
              <a:rPr lang="cs-CZ" sz="2400" dirty="0" smtClean="0">
                <a:solidFill>
                  <a:prstClr val="black"/>
                </a:solidFill>
              </a:rPr>
              <a:t>.</a:t>
            </a:r>
            <a:endParaRPr lang="cs-CZ" sz="24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6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4524" y="1544559"/>
            <a:ext cx="8229600" cy="4137323"/>
          </a:xfrm>
        </p:spPr>
        <p:txBody>
          <a:bodyPr>
            <a:noAutofit/>
          </a:bodyPr>
          <a:lstStyle/>
          <a:p>
            <a:pPr lvl="0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Realizace odborné akce</a:t>
            </a:r>
          </a:p>
          <a:p>
            <a:pPr marL="631825" lvl="0" indent="-365125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Dne 24. května 2017 se konala konference </a:t>
            </a:r>
            <a:r>
              <a:rPr lang="cs-CZ" sz="1600" dirty="0">
                <a:solidFill>
                  <a:prstClr val="black"/>
                </a:solidFill>
              </a:rPr>
              <a:t>nelékařských </a:t>
            </a:r>
            <a:r>
              <a:rPr lang="cs-CZ" sz="1600" dirty="0" smtClean="0">
                <a:solidFill>
                  <a:prstClr val="black"/>
                </a:solidFill>
              </a:rPr>
              <a:t>oborů na </a:t>
            </a:r>
            <a:r>
              <a:rPr lang="cs-CZ" sz="1600" dirty="0">
                <a:solidFill>
                  <a:prstClr val="black"/>
                </a:solidFill>
              </a:rPr>
              <a:t>téma „</a:t>
            </a:r>
            <a:r>
              <a:rPr lang="cs-CZ" sz="1600" b="1" dirty="0">
                <a:solidFill>
                  <a:prstClr val="black"/>
                </a:solidFill>
              </a:rPr>
              <a:t>Umění pomáhat – když se spojí ošetřovatelství s </a:t>
            </a:r>
            <a:r>
              <a:rPr lang="cs-CZ" sz="1600" b="1" dirty="0" smtClean="0">
                <a:solidFill>
                  <a:prstClr val="black"/>
                </a:solidFill>
              </a:rPr>
              <a:t>technikou</a:t>
            </a:r>
            <a:r>
              <a:rPr lang="cs-CZ" sz="1600" dirty="0" smtClean="0">
                <a:solidFill>
                  <a:prstClr val="black"/>
                </a:solidFill>
              </a:rPr>
              <a:t>“. </a:t>
            </a:r>
            <a:r>
              <a:rPr lang="cs-CZ" sz="1600" dirty="0">
                <a:solidFill>
                  <a:prstClr val="black"/>
                </a:solidFill>
              </a:rPr>
              <a:t>Své příspěvky zde prezentovala celá řada odborníků z ošetřovatelství, radiologie a biomedicíny. V rámci </a:t>
            </a:r>
            <a:r>
              <a:rPr lang="cs-CZ" sz="1600" dirty="0" smtClean="0">
                <a:solidFill>
                  <a:prstClr val="black"/>
                </a:solidFill>
              </a:rPr>
              <a:t>Studentské </a:t>
            </a:r>
            <a:r>
              <a:rPr lang="cs-CZ" sz="1600" dirty="0">
                <a:solidFill>
                  <a:prstClr val="black"/>
                </a:solidFill>
              </a:rPr>
              <a:t>vědecké konference vystoupilo s výsledky svých kvalifikačních prací pět </a:t>
            </a:r>
            <a:r>
              <a:rPr lang="cs-CZ" sz="1600" dirty="0" smtClean="0">
                <a:solidFill>
                  <a:prstClr val="black"/>
                </a:solidFill>
              </a:rPr>
              <a:t>studentů FZS TUL. </a:t>
            </a:r>
          </a:p>
          <a:p>
            <a:pPr marL="266700" lvl="0" indent="0" algn="just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  <a:p>
            <a:pPr marL="266700" lvl="0" indent="365125" algn="just">
              <a:buClr>
                <a:srgbClr val="0098A8"/>
              </a:buClr>
              <a:buSzPct val="75000"/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Počet </a:t>
            </a:r>
            <a:r>
              <a:rPr lang="cs-CZ" sz="1600" dirty="0">
                <a:solidFill>
                  <a:prstClr val="black"/>
                </a:solidFill>
              </a:rPr>
              <a:t>účastníků</a:t>
            </a:r>
            <a:r>
              <a:rPr lang="cs-CZ" sz="1600" dirty="0" smtClean="0">
                <a:solidFill>
                  <a:prstClr val="black"/>
                </a:solidFill>
              </a:rPr>
              <a:t>: </a:t>
            </a:r>
            <a:r>
              <a:rPr lang="cs-CZ" sz="1600" dirty="0" smtClean="0">
                <a:solidFill>
                  <a:srgbClr val="FF0000"/>
                </a:solidFill>
              </a:rPr>
              <a:t>205</a:t>
            </a:r>
            <a:r>
              <a:rPr lang="cs-CZ" sz="1600" dirty="0" smtClean="0">
                <a:solidFill>
                  <a:prstClr val="black"/>
                </a:solidFill>
              </a:rPr>
              <a:t> studentů FZS TUL a pracovníků </a:t>
            </a:r>
            <a:r>
              <a:rPr lang="cs-CZ" sz="1600" dirty="0">
                <a:solidFill>
                  <a:prstClr val="black"/>
                </a:solidFill>
              </a:rPr>
              <a:t>nelékařských zdravotnických oborů</a:t>
            </a:r>
          </a:p>
          <a:p>
            <a:pPr marL="266700" lvl="0" indent="0" algn="just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032" y="3924023"/>
            <a:ext cx="2438400" cy="1627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16518"/>
            <a:ext cx="2438400" cy="162763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307" y="3916518"/>
            <a:ext cx="2438400" cy="16276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5292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Postup řešení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533" y="1772816"/>
            <a:ext cx="8229600" cy="4137323"/>
          </a:xfrm>
        </p:spPr>
        <p:txBody>
          <a:bodyPr>
            <a:noAutofit/>
          </a:bodyPr>
          <a:lstStyle/>
          <a:p>
            <a:pPr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2400" dirty="0">
                <a:solidFill>
                  <a:prstClr val="black"/>
                </a:solidFill>
              </a:rPr>
              <a:t>R</a:t>
            </a:r>
            <a:r>
              <a:rPr lang="cs-CZ" sz="2400" dirty="0" smtClean="0">
                <a:solidFill>
                  <a:prstClr val="black"/>
                </a:solidFill>
              </a:rPr>
              <a:t>ealizace odborného kurzu</a:t>
            </a:r>
          </a:p>
          <a:p>
            <a:pPr lvl="1" algn="just">
              <a:buClr>
                <a:srgbClr val="0098A8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sz="1600" dirty="0" smtClean="0">
                <a:solidFill>
                  <a:prstClr val="black"/>
                </a:solidFill>
              </a:rPr>
              <a:t>v průběhu roku proběhl v rámci celoživotního vzdělávání certifikovaný kurz Mentor klinické praxe ošetřovatelství a porodní asistence v nelékařských oborech. Kurz zahrnoval 65 hodin teoretické výuky a 40 hodin praktické výuky. Probíhal v prostorách FZS TUL</a:t>
            </a:r>
            <a:br>
              <a:rPr lang="cs-CZ" sz="1600" dirty="0" smtClean="0">
                <a:solidFill>
                  <a:prstClr val="black"/>
                </a:solidFill>
              </a:rPr>
            </a:br>
            <a:r>
              <a:rPr lang="cs-CZ" sz="1600" dirty="0" smtClean="0">
                <a:solidFill>
                  <a:prstClr val="black"/>
                </a:solidFill>
              </a:rPr>
              <a:t>a praktická část v Krajské nemocnice Liberec, a. s. </a:t>
            </a:r>
          </a:p>
          <a:p>
            <a:pPr marL="722313" lvl="1" indent="-6350" algn="just">
              <a:buClr>
                <a:srgbClr val="0098A8"/>
              </a:buClr>
              <a:buSzPct val="75000"/>
              <a:buNone/>
            </a:pPr>
            <a:r>
              <a:rPr lang="cs-CZ" sz="1600" dirty="0" smtClean="0">
                <a:solidFill>
                  <a:prstClr val="black"/>
                </a:solidFill>
              </a:rPr>
              <a:t>Kurz úspěšně absolvovalo 11 pracovníků nelékařských oborů, kteří se již v průběhu zimního semestru akademického roku 2017 – 2018 zapojili do vedení studentů FZS TUL při praktické výuce ve zdravotnických zařízeních.</a:t>
            </a: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594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Kontrolované indikátory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9533" y="1772817"/>
            <a:ext cx="8229600" cy="1872208"/>
          </a:xfrm>
        </p:spPr>
        <p:txBody>
          <a:bodyPr>
            <a:noAutofit/>
          </a:bodyPr>
          <a:lstStyle/>
          <a:p>
            <a:pPr marL="0" indent="0">
              <a:buClr>
                <a:srgbClr val="0098A8"/>
              </a:buClr>
              <a:buSzPct val="75000"/>
              <a:buNone/>
            </a:pPr>
            <a:r>
              <a:rPr lang="cs-CZ" sz="2400" dirty="0" smtClean="0">
                <a:solidFill>
                  <a:prstClr val="black"/>
                </a:solidFill>
              </a:rPr>
              <a:t>Cíl: Realizace jedné odborné akce se 40 účastníky</a:t>
            </a:r>
          </a:p>
          <a:p>
            <a:pPr lvl="0" indent="17463" algn="just">
              <a:lnSpc>
                <a:spcPct val="120000"/>
              </a:lnSpc>
              <a:spcBef>
                <a:spcPts val="600"/>
              </a:spcBef>
              <a:buNone/>
            </a:pPr>
            <a:endParaRPr lang="cs-CZ" sz="2400" b="1" dirty="0" smtClean="0">
              <a:solidFill>
                <a:srgbClr val="00B0F0"/>
              </a:solidFill>
              <a:ea typeface="Times New Roman"/>
              <a:cs typeface="Times New Roman"/>
            </a:endParaRPr>
          </a:p>
          <a:p>
            <a:pPr marL="0" lv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cs-CZ" sz="2400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Byla realizována </a:t>
            </a:r>
            <a:r>
              <a:rPr lang="cs-CZ" sz="2400" dirty="0" smtClean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odborná konference </a:t>
            </a:r>
            <a:r>
              <a:rPr lang="cs-CZ" sz="2400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s počtem účastníků </a:t>
            </a:r>
            <a:r>
              <a:rPr lang="cs-CZ" sz="2400" b="1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205</a:t>
            </a:r>
            <a:r>
              <a:rPr lang="cs-CZ" sz="2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2400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a </a:t>
            </a:r>
            <a:r>
              <a:rPr lang="cs-CZ" sz="2400" dirty="0" smtClean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certifikovaný </a:t>
            </a:r>
            <a:r>
              <a:rPr lang="cs-CZ" sz="2400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kurz s počtem absolventů </a:t>
            </a:r>
            <a:r>
              <a:rPr lang="cs-CZ" sz="2400" b="1" dirty="0">
                <a:solidFill>
                  <a:srgbClr val="0098A8"/>
                </a:solidFill>
                <a:latin typeface="+mj-lt"/>
                <a:ea typeface="+mj-ea"/>
                <a:cs typeface="+mj-cs"/>
              </a:rPr>
              <a:t>11</a:t>
            </a:r>
          </a:p>
          <a:p>
            <a:pPr marL="457200" lvl="1" indent="258763">
              <a:buClr>
                <a:srgbClr val="0098A8"/>
              </a:buClr>
              <a:buSzPct val="75000"/>
              <a:buNone/>
            </a:pPr>
            <a:endParaRPr lang="cs-CZ" sz="1600" dirty="0" smtClean="0">
              <a:solidFill>
                <a:prstClr val="black"/>
              </a:solidFill>
            </a:endParaRPr>
          </a:p>
          <a:p>
            <a:pPr marL="457200" lvl="1" indent="258763">
              <a:buClr>
                <a:srgbClr val="0098A8"/>
              </a:buClr>
              <a:buSzPct val="75000"/>
              <a:buNone/>
            </a:pPr>
            <a:endParaRPr lang="cs-CZ" sz="1600" dirty="0">
              <a:solidFill>
                <a:prstClr val="black"/>
              </a:solidFill>
            </a:endParaRPr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468313" y="4324238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 smtClean="0">
                <a:solidFill>
                  <a:srgbClr val="0098A8"/>
                </a:solidFill>
              </a:rPr>
              <a:t>Cíl </a:t>
            </a:r>
            <a:r>
              <a:rPr lang="cs-CZ" sz="3200" b="1" dirty="0" smtClean="0">
                <a:solidFill>
                  <a:srgbClr val="0098A8"/>
                </a:solidFill>
              </a:rPr>
              <a:t>projektu </a:t>
            </a:r>
            <a:r>
              <a:rPr lang="cs-CZ" sz="3200" b="1" dirty="0" smtClean="0">
                <a:solidFill>
                  <a:srgbClr val="0098A8"/>
                </a:solidFill>
              </a:rPr>
              <a:t>byl splněn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35695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533" y="836712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rgbClr val="0098A8"/>
                </a:solidFill>
              </a:rPr>
              <a:t>Rozpočet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  <p:sp>
        <p:nvSpPr>
          <p:cNvPr id="7" name="Zástupný symbol pro obsah 2"/>
          <p:cNvSpPr>
            <a:spLocks noGrp="1" noChangeAspect="1"/>
          </p:cNvSpPr>
          <p:nvPr>
            <p:ph idx="1"/>
          </p:nvPr>
        </p:nvSpPr>
        <p:spPr>
          <a:xfrm>
            <a:off x="643595" y="1561654"/>
            <a:ext cx="7355160" cy="4641616"/>
          </a:xfrm>
        </p:spPr>
        <p:txBody>
          <a:bodyPr>
            <a:noAutofit/>
          </a:bodyPr>
          <a:lstStyle/>
          <a:p>
            <a:pPr marL="0" indent="0" fontAlgn="base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2400" b="1" u="sng" kern="0" dirty="0"/>
              <a:t>PŘÍJMY </a:t>
            </a:r>
            <a:r>
              <a:rPr lang="cs-CZ" sz="2400" b="1" u="sng" kern="0" dirty="0" smtClean="0"/>
              <a:t>CELKEM	92 </a:t>
            </a:r>
            <a:r>
              <a:rPr lang="cs-CZ" sz="2400" b="1" u="sng" kern="0" dirty="0"/>
              <a:t>000 Kč</a:t>
            </a:r>
            <a:endParaRPr lang="cs-CZ" sz="2400" u="sng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1700" kern="0" dirty="0" smtClean="0"/>
              <a:t>Příspěvek kapitálové </a:t>
            </a:r>
            <a:r>
              <a:rPr lang="cs-CZ" sz="1700" kern="0" dirty="0"/>
              <a:t>finanční </a:t>
            </a:r>
            <a:r>
              <a:rPr lang="cs-CZ" sz="1700" kern="0" dirty="0" smtClean="0"/>
              <a:t>prostředky	0 Kč</a:t>
            </a:r>
          </a:p>
          <a:p>
            <a:pPr marL="0" indent="0" algn="just" fontAlgn="base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1700" kern="0" dirty="0"/>
              <a:t>Příspěvek běžné finanční </a:t>
            </a:r>
            <a:r>
              <a:rPr lang="cs-CZ" sz="1700" kern="0" dirty="0" smtClean="0"/>
              <a:t>prostředky	92 000 Kč</a:t>
            </a:r>
            <a:endParaRPr lang="cs-CZ" sz="1700" kern="0" dirty="0"/>
          </a:p>
          <a:p>
            <a:pPr marL="0" indent="0" algn="just" fontAlgn="base">
              <a:spcBef>
                <a:spcPts val="0"/>
              </a:spcBef>
              <a:buNone/>
              <a:tabLst>
                <a:tab pos="5111750" algn="l"/>
              </a:tabLst>
            </a:pPr>
            <a:endParaRPr lang="cs-CZ" sz="2400" kern="0" dirty="0"/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2400" b="1" u="sng" kern="0" dirty="0" smtClean="0"/>
              <a:t>VÝDAJE CELKEM	92 000 Kč</a:t>
            </a:r>
            <a:endParaRPr lang="cs-CZ" sz="2400" b="1" u="sng" kern="0" dirty="0"/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1700" kern="0" dirty="0"/>
              <a:t>Kapitálové finanční </a:t>
            </a:r>
            <a:r>
              <a:rPr lang="cs-CZ" sz="1700" kern="0" dirty="0" smtClean="0"/>
              <a:t>prostředky	0 Kč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1700" kern="0" dirty="0"/>
              <a:t>Běžné finanční </a:t>
            </a:r>
            <a:r>
              <a:rPr lang="cs-CZ" sz="1700" kern="0" dirty="0" smtClean="0"/>
              <a:t>prostředky	92 000 Kč	</a:t>
            </a:r>
            <a:endParaRPr lang="cs-CZ" sz="1700" kern="0" dirty="0"/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1200" kern="0" dirty="0" smtClean="0"/>
              <a:t>(odměna pro přednášející, tiskové služby, výpočetní technika)</a:t>
            </a:r>
            <a:r>
              <a:rPr lang="cs-CZ" sz="1800" kern="0" dirty="0"/>
              <a:t>	</a:t>
            </a:r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endParaRPr lang="cs-CZ" sz="2400" b="1" u="sng" kern="0" dirty="0" smtClean="0"/>
          </a:p>
          <a:p>
            <a:pPr marL="0" indent="0">
              <a:spcBef>
                <a:spcPts val="0"/>
              </a:spcBef>
              <a:buNone/>
              <a:tabLst>
                <a:tab pos="5111750" algn="l"/>
              </a:tabLst>
            </a:pPr>
            <a:r>
              <a:rPr lang="cs-CZ" sz="2400" b="1" u="sng" kern="0" dirty="0" smtClean="0"/>
              <a:t>BILANCE:	0 Kč</a:t>
            </a:r>
            <a:endParaRPr lang="cs-CZ" sz="2400" b="1" u="sng" kern="0" dirty="0"/>
          </a:p>
          <a:p>
            <a:pPr marL="0" indent="0">
              <a:buNone/>
              <a:tabLst>
                <a:tab pos="5111750" algn="l"/>
              </a:tabLst>
            </a:pPr>
            <a:endParaRPr lang="cs-CZ" sz="1300" kern="0" dirty="0" smtClean="0"/>
          </a:p>
        </p:txBody>
      </p:sp>
      <p:cxnSp>
        <p:nvCxnSpPr>
          <p:cNvPr id="5" name="Přímá spojnice 5"/>
          <p:cNvCxnSpPr/>
          <p:nvPr/>
        </p:nvCxnSpPr>
        <p:spPr>
          <a:xfrm>
            <a:off x="683568" y="4149080"/>
            <a:ext cx="6851104" cy="0"/>
          </a:xfrm>
          <a:prstGeom prst="line">
            <a:avLst/>
          </a:prstGeom>
          <a:ln w="34925">
            <a:solidFill>
              <a:srgbClr val="0098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58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5339" y="2852936"/>
            <a:ext cx="8229600" cy="72494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98A8"/>
                </a:solidFill>
              </a:rPr>
              <a:t>Děkuji za pozornost</a:t>
            </a:r>
            <a:endParaRPr lang="cs-CZ" sz="3200" b="1" dirty="0"/>
          </a:p>
        </p:txBody>
      </p:sp>
      <p:sp>
        <p:nvSpPr>
          <p:cNvPr id="4" name="TextovéPole 1"/>
          <p:cNvSpPr txBox="1">
            <a:spLocks noChangeArrowheads="1"/>
          </p:cNvSpPr>
          <p:nvPr/>
        </p:nvSpPr>
        <p:spPr bwMode="auto">
          <a:xfrm>
            <a:off x="468313" y="6453336"/>
            <a:ext cx="770572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900" b="1" dirty="0">
                <a:latin typeface="Myriad Pro" pitchFamily="34" charset="0"/>
              </a:rPr>
              <a:t>Realizace celoživotního vzdělávání absolventů FZS </a:t>
            </a:r>
            <a:r>
              <a:rPr lang="cs-CZ" sz="900" b="1" dirty="0" smtClean="0">
                <a:latin typeface="Myriad Pro" pitchFamily="34" charset="0"/>
              </a:rPr>
              <a:t>TUL a </a:t>
            </a:r>
            <a:r>
              <a:rPr lang="cs-CZ" sz="900" b="1" dirty="0">
                <a:latin typeface="Myriad Pro" pitchFamily="34" charset="0"/>
              </a:rPr>
              <a:t>nelékařských zdravotnických pracovníků</a:t>
            </a:r>
            <a:r>
              <a:rPr lang="en-US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|</a:t>
            </a:r>
            <a:r>
              <a:rPr lang="cs-CZ" sz="900" b="1" dirty="0" smtClean="0">
                <a:solidFill>
                  <a:schemeClr val="bg1">
                    <a:lumMod val="50000"/>
                  </a:schemeClr>
                </a:solidFill>
                <a:latin typeface="Myriad Pro" pitchFamily="34" charset="0"/>
              </a:rPr>
              <a:t> </a:t>
            </a:r>
            <a:r>
              <a:rPr lang="cs-CZ" sz="900" b="1" dirty="0" smtClean="0">
                <a:latin typeface="Myriad Pro" pitchFamily="34" charset="0"/>
              </a:rPr>
              <a:t>11. 1. 2018</a:t>
            </a:r>
            <a:endParaRPr lang="cs-CZ" sz="1000" b="1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307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Myriad Pro</vt:lpstr>
      <vt:lpstr>Times New Roman</vt:lpstr>
      <vt:lpstr>Wingdings</vt:lpstr>
      <vt:lpstr>Motiv systému Office</vt:lpstr>
      <vt:lpstr>Realizace celoživotního vzdělávání absolventů FZS TUL  a nelékařských zdravotnických pracovníků</vt:lpstr>
      <vt:lpstr>Prezentace aplikace PowerPoint</vt:lpstr>
      <vt:lpstr>Postup řešení</vt:lpstr>
      <vt:lpstr>Postup řešení</vt:lpstr>
      <vt:lpstr>Kontrolované indikátory</vt:lpstr>
      <vt:lpstr>Rozpočet</vt:lpstr>
      <vt:lpstr>Děkuji za pozornost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lenka.kozakova</cp:lastModifiedBy>
  <cp:revision>44</cp:revision>
  <dcterms:created xsi:type="dcterms:W3CDTF">2016-06-21T07:27:36Z</dcterms:created>
  <dcterms:modified xsi:type="dcterms:W3CDTF">2018-01-04T13:17:43Z</dcterms:modified>
</cp:coreProperties>
</file>